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0" d="100"/>
          <a:sy n="80" d="100"/>
        </p:scale>
        <p:origin x="-97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14793-BB99-4001-9CF7-7D9CA1F9516D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3E6F6-DFE8-4BE0-B305-2976AF8A9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345D1-9F62-4A9B-A5F2-C858D6408019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1BDEC-7D5B-40FA-A838-85B6819AD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03ECF-AD17-496B-A420-F5BE342FDB52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A88A9-4768-4BDE-8E39-4F6E69316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DF187-2A57-427F-9F48-67B4FFC4E0C5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9BF78-2BAA-44C7-A815-4162A5E1C5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339CD-6DC1-4129-B676-34594C97E579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C953B-FE03-4E62-B784-21AB2C0919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F9479-CC87-48CB-B772-D55A251D9F6D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F3AF5-F959-45E0-9E76-4C7CEC33B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8846F-4F34-4413-9AAD-304E2B22DDE1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212CE-62B1-431A-9A23-8BEADE263B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F0C62-5FDD-4338-A8A5-E0AD434A8F2A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F9797-A3DC-4200-BFEE-087443C8B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FB895-0CE7-4114-97F4-01C0EF42CF74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EAD68-9DDC-44DD-B245-AABC1F42C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B2C78-73C5-425D-A173-27ECE99E6455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CE5F9-C266-4336-B62F-BCFC0E9925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B1C5D-69DD-497B-86D1-76B3C3F6E73F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F7EED-0747-45D7-9655-A3B2423B9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9A7466-D173-49C8-939B-181C32FA318B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4E07C5-D929-4306-8BE6-BA45DEC71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531813" y="276225"/>
            <a:ext cx="8612187" cy="642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Проза. Жанрово-стильове розмаїття. Нові теми, проблеми. Часткова ідеологічна заангажованість, її експериментаторські модерністичні пошуки, опертя на національну і європейську традиції. Зв'язок із поезі</a:t>
            </a:r>
            <a:r>
              <a:rPr lang="uk-UA" sz="3200" b="1">
                <a:latin typeface="Times New Roman" pitchFamily="18" charset="0"/>
                <a:cs typeface="Times New Roman" pitchFamily="18" charset="0"/>
              </a:rPr>
              <a:t>єю. </a:t>
            </a:r>
          </a:p>
          <a:p>
            <a:r>
              <a:rPr lang="uk-UA" sz="3200" b="1">
                <a:latin typeface="Times New Roman" pitchFamily="18" charset="0"/>
                <a:cs typeface="Times New Roman" pitchFamily="18" charset="0"/>
              </a:rPr>
              <a:t>Микола Хвильовий (М. Фітільов). </a:t>
            </a:r>
          </a:p>
          <a:p>
            <a:r>
              <a:rPr lang="uk-UA" sz="3200" b="1">
                <a:latin typeface="Times New Roman" pitchFamily="18" charset="0"/>
                <a:cs typeface="Times New Roman" pitchFamily="18" charset="0"/>
              </a:rPr>
              <a:t>Життєвий і творчий шлях. Провідна роль у літературному житті 1920-х рр. Романтичність світобачення. Участь у ВАПЛІТЕ, проведенні дискусії 1925-1928 рр. Тематичне і стильове розмаїття його прози</a:t>
            </a:r>
          </a:p>
          <a:p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8263" y="1266825"/>
            <a:ext cx="1084262" cy="508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cs typeface="+mn-cs"/>
              </a:rPr>
              <a:t>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Текст</a:t>
            </a:r>
          </a:p>
        </p:txBody>
      </p:sp>
      <p:pic>
        <p:nvPicPr>
          <p:cNvPr id="22530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1016000" y="515938"/>
            <a:ext cx="77454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4400"/>
              <a:t>Тестові завдання (</a:t>
            </a:r>
            <a:r>
              <a:rPr lang="uk-UA" sz="4400" b="1"/>
              <a:t>відповіді</a:t>
            </a:r>
            <a:r>
              <a:rPr lang="uk-UA" sz="4400"/>
              <a:t>)</a:t>
            </a:r>
            <a:endParaRPr lang="ru-RU" sz="4400"/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901700" y="1223963"/>
            <a:ext cx="7716838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uk-UA" sz="2400" b="1"/>
              <a:t>5</a:t>
            </a:r>
            <a:r>
              <a:rPr lang="uk-UA" sz="2800" b="1"/>
              <a:t>. Установіть відповідність між письменниками та назвами творів: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uk-UA" sz="2800"/>
              <a:t>Ю. Яновський   </a:t>
            </a:r>
            <a:r>
              <a:rPr lang="uk-UA" sz="2800">
                <a:solidFill>
                  <a:srgbClr val="CC0000"/>
                </a:solidFill>
              </a:rPr>
              <a:t>- Д</a:t>
            </a:r>
            <a:r>
              <a:rPr lang="uk-UA" sz="2800"/>
              <a:t>        А “Я (Романтика)”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uk-UA" sz="2800"/>
              <a:t>М. Хвильовий </a:t>
            </a:r>
            <a:r>
              <a:rPr lang="uk-UA" sz="2800">
                <a:solidFill>
                  <a:srgbClr val="CC0000"/>
                </a:solidFill>
              </a:rPr>
              <a:t>-</a:t>
            </a:r>
            <a:r>
              <a:rPr lang="uk-UA" sz="2800"/>
              <a:t> </a:t>
            </a:r>
            <a:r>
              <a:rPr lang="uk-UA" sz="2800">
                <a:solidFill>
                  <a:srgbClr val="CC0000"/>
                </a:solidFill>
              </a:rPr>
              <a:t>А </a:t>
            </a:r>
            <a:r>
              <a:rPr lang="uk-UA" sz="2800"/>
              <a:t>        Б “Бур</a:t>
            </a:r>
            <a:r>
              <a:rPr lang="en-US" sz="2800"/>
              <a:t>’</a:t>
            </a:r>
            <a:r>
              <a:rPr lang="uk-UA" sz="2800"/>
              <a:t>ян”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uk-UA" sz="2800"/>
              <a:t>А. Головко  </a:t>
            </a:r>
            <a:r>
              <a:rPr lang="uk-UA" sz="2800">
                <a:solidFill>
                  <a:srgbClr val="CC0000"/>
                </a:solidFill>
              </a:rPr>
              <a:t>- Б</a:t>
            </a:r>
            <a:r>
              <a:rPr lang="uk-UA" sz="2800"/>
              <a:t>             В “Марія”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uk-UA" sz="2800"/>
              <a:t>Ю. Самчук  </a:t>
            </a:r>
            <a:r>
              <a:rPr lang="uk-UA" sz="2800">
                <a:solidFill>
                  <a:srgbClr val="CC0000"/>
                </a:solidFill>
              </a:rPr>
              <a:t>-В</a:t>
            </a:r>
            <a:r>
              <a:rPr lang="uk-UA" sz="2800"/>
              <a:t>              Г “Блакитний роман”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uk-UA" sz="2800"/>
              <a:t>Г. Михайличенко  </a:t>
            </a:r>
            <a:r>
              <a:rPr lang="uk-UA" sz="2800">
                <a:solidFill>
                  <a:srgbClr val="CC0000"/>
                </a:solidFill>
              </a:rPr>
              <a:t>-Г</a:t>
            </a:r>
            <a:r>
              <a:rPr lang="uk-UA" sz="2800"/>
              <a:t>    Д “Вершники”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uk-UA" sz="2800"/>
              <a:t>В. Підмогильний </a:t>
            </a:r>
            <a:r>
              <a:rPr lang="uk-UA" sz="2800">
                <a:solidFill>
                  <a:srgbClr val="CC0000"/>
                </a:solidFill>
              </a:rPr>
              <a:t>-Є</a:t>
            </a:r>
            <a:r>
              <a:rPr lang="uk-UA" sz="2800"/>
              <a:t>     Є “Місто”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uk-UA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68938" y="5897563"/>
            <a:ext cx="3065462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0"/>
                <a:solidFill>
                  <a:schemeClr val="accent2">
                    <a:lumMod val="75000"/>
                  </a:schemeClr>
                </a:solidFill>
                <a:latin typeface="Cassandra" panose="03000600000000020000" pitchFamily="66" charset="0"/>
                <a:cs typeface="Arial" panose="020B0604020202020204" pitchFamily="34" charset="0"/>
              </a:rPr>
              <a:t>Название презентации</a:t>
            </a:r>
          </a:p>
        </p:txBody>
      </p:sp>
      <p:pic>
        <p:nvPicPr>
          <p:cNvPr id="1433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592138" y="787400"/>
            <a:ext cx="8113712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b="1" i="1"/>
              <a:t>... </a:t>
            </a:r>
            <a:r>
              <a:rPr lang="ru-RU" sz="3200" b="1" i="1"/>
              <a:t>Літературні явища цієї доби становлять надзвичайно строкату картину.                                                                           </a:t>
            </a:r>
            <a:r>
              <a:rPr lang="en-US" sz="3200" b="1" i="1"/>
              <a:t>                      </a:t>
            </a:r>
            <a:r>
              <a:rPr lang="uk-UA" sz="3200" b="1" i="1"/>
              <a:t>               </a:t>
            </a:r>
            <a:r>
              <a:rPr lang="ru-RU" sz="3200" b="1" i="1"/>
              <a:t>О. Білецький</a:t>
            </a:r>
          </a:p>
        </p:txBody>
      </p:sp>
      <p:sp>
        <p:nvSpPr>
          <p:cNvPr id="14340" name="Прямоугольник 2"/>
          <p:cNvSpPr>
            <a:spLocks noChangeArrowheads="1"/>
          </p:cNvSpPr>
          <p:nvPr/>
        </p:nvSpPr>
        <p:spPr bwMode="auto">
          <a:xfrm>
            <a:off x="582613" y="3319463"/>
            <a:ext cx="8113712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uk-UA" sz="3200" b="1" i="1"/>
              <a:t>Невже я зайвий чоловік тому, що люблю безумно Україну?</a:t>
            </a:r>
          </a:p>
          <a:p>
            <a:pPr algn="r"/>
            <a:r>
              <a:rPr lang="en-US" sz="3200" b="1" i="1"/>
              <a:t> </a:t>
            </a:r>
            <a:r>
              <a:rPr lang="uk-UA" sz="3200" b="1" i="1"/>
              <a:t>М. Хвильовий</a:t>
            </a:r>
            <a:endParaRPr lang="ru-RU" sz="32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8263" y="1266825"/>
            <a:ext cx="1084262" cy="508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cs typeface="+mn-cs"/>
              </a:rPr>
              <a:t>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Текст</a:t>
            </a:r>
          </a:p>
        </p:txBody>
      </p:sp>
      <p:pic>
        <p:nvPicPr>
          <p:cNvPr id="15362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2543175" y="515938"/>
            <a:ext cx="46783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4400"/>
              <a:t>Тестові завдання</a:t>
            </a:r>
            <a:endParaRPr lang="ru-RU" sz="4400"/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879475" y="1473200"/>
            <a:ext cx="7716838" cy="628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/>
              <a:t>1. </a:t>
            </a:r>
            <a:r>
              <a:rPr lang="uk-UA" sz="2800" b="1"/>
              <a:t>Етюди, ескізи, акварелі, новелетки – жанрові різновиди  ….</a:t>
            </a:r>
            <a:br>
              <a:rPr lang="uk-UA" sz="2800" b="1"/>
            </a:br>
            <a:endParaRPr lang="uk-UA" sz="2800" b="1"/>
          </a:p>
          <a:p>
            <a:pPr>
              <a:spcBef>
                <a:spcPct val="50000"/>
              </a:spcBef>
            </a:pPr>
            <a:r>
              <a:rPr lang="uk-UA" sz="2800" b="1"/>
              <a:t>2. Новий жанр усмішки в новій літературі створює:</a:t>
            </a:r>
          </a:p>
          <a:p>
            <a:pPr>
              <a:spcBef>
                <a:spcPct val="50000"/>
              </a:spcBef>
            </a:pPr>
            <a:r>
              <a:rPr lang="uk-UA" sz="2800"/>
              <a:t>А М. Хвильовий</a:t>
            </a:r>
          </a:p>
          <a:p>
            <a:pPr>
              <a:spcBef>
                <a:spcPct val="50000"/>
              </a:spcBef>
            </a:pPr>
            <a:r>
              <a:rPr lang="uk-UA" sz="2800"/>
              <a:t>Б Остап Вишня</a:t>
            </a:r>
          </a:p>
          <a:p>
            <a:pPr>
              <a:spcBef>
                <a:spcPct val="50000"/>
              </a:spcBef>
            </a:pPr>
            <a:r>
              <a:rPr lang="uk-UA" sz="2800"/>
              <a:t>В Андрій Головко</a:t>
            </a:r>
          </a:p>
          <a:p>
            <a:pPr>
              <a:spcBef>
                <a:spcPct val="50000"/>
              </a:spcBef>
            </a:pPr>
            <a:r>
              <a:rPr lang="uk-UA" sz="2800"/>
              <a:t>Г Аркадій Любченко</a:t>
            </a:r>
          </a:p>
          <a:p>
            <a:pPr>
              <a:spcBef>
                <a:spcPct val="50000"/>
              </a:spcBef>
            </a:pPr>
            <a:r>
              <a:rPr lang="uk-UA" sz="2800" b="1"/>
              <a:t> </a:t>
            </a:r>
          </a:p>
          <a:p>
            <a:pPr>
              <a:spcBef>
                <a:spcPct val="50000"/>
              </a:spcBef>
            </a:pPr>
            <a:endParaRPr lang="ru-RU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8263" y="1266825"/>
            <a:ext cx="1084262" cy="508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cs typeface="+mn-cs"/>
              </a:rPr>
              <a:t>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Текст</a:t>
            </a:r>
          </a:p>
        </p:txBody>
      </p:sp>
      <p:pic>
        <p:nvPicPr>
          <p:cNvPr id="16386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543175" y="515938"/>
            <a:ext cx="46783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4400"/>
              <a:t>Тестові завдання</a:t>
            </a:r>
            <a:endParaRPr lang="ru-RU" sz="4400"/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901700" y="1223963"/>
            <a:ext cx="7716838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/>
              <a:t>3. </a:t>
            </a:r>
            <a:r>
              <a:rPr lang="uk-UA" sz="2800" b="1"/>
              <a:t>Назвіть письменника, сюжети новел якого відзначається динамічністю дії, несподіваними поворотами, пригодами героїв, інтригою читача, руйнацією “старої форми” побутово-описового оповідання:</a:t>
            </a:r>
          </a:p>
          <a:p>
            <a:pPr>
              <a:spcBef>
                <a:spcPct val="50000"/>
              </a:spcBef>
            </a:pPr>
            <a:r>
              <a:rPr lang="uk-UA" sz="2800"/>
              <a:t>А Ю. Яновський</a:t>
            </a:r>
          </a:p>
          <a:p>
            <a:pPr>
              <a:spcBef>
                <a:spcPct val="50000"/>
              </a:spcBef>
            </a:pPr>
            <a:r>
              <a:rPr lang="uk-UA" sz="2800"/>
              <a:t>Б М. Хвильовий</a:t>
            </a:r>
          </a:p>
          <a:p>
            <a:pPr>
              <a:spcBef>
                <a:spcPct val="50000"/>
              </a:spcBef>
            </a:pPr>
            <a:r>
              <a:rPr lang="uk-UA" sz="2800"/>
              <a:t>В Остап Вишня</a:t>
            </a:r>
          </a:p>
          <a:p>
            <a:pPr>
              <a:spcBef>
                <a:spcPct val="50000"/>
              </a:spcBef>
            </a:pPr>
            <a:r>
              <a:rPr lang="uk-UA" sz="2800"/>
              <a:t>Г Гнат Михайличенко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8263" y="1266825"/>
            <a:ext cx="1084262" cy="508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cs typeface="+mn-cs"/>
              </a:rPr>
              <a:t>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Текст</a:t>
            </a:r>
          </a:p>
        </p:txBody>
      </p:sp>
      <p:pic>
        <p:nvPicPr>
          <p:cNvPr id="17410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2543175" y="515938"/>
            <a:ext cx="46783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4400"/>
              <a:t>Тестові завдання</a:t>
            </a:r>
            <a:endParaRPr lang="ru-RU" sz="4400"/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901700" y="1223963"/>
            <a:ext cx="7716838" cy="457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/>
              <a:t>4. </a:t>
            </a:r>
            <a:r>
              <a:rPr lang="uk-UA" sz="2800" b="1"/>
              <a:t>Роман, у якому людинознавчий аспект поступається описові виробничих процесів, адміністративних конфліктів:</a:t>
            </a:r>
          </a:p>
          <a:p>
            <a:pPr>
              <a:spcBef>
                <a:spcPct val="50000"/>
              </a:spcBef>
            </a:pPr>
            <a:r>
              <a:rPr lang="uk-UA" sz="2800" b="1"/>
              <a:t> </a:t>
            </a:r>
            <a:r>
              <a:rPr lang="uk-UA" sz="2800"/>
              <a:t>А науково-фантастичний</a:t>
            </a:r>
          </a:p>
          <a:p>
            <a:pPr>
              <a:spcBef>
                <a:spcPct val="50000"/>
              </a:spcBef>
            </a:pPr>
            <a:r>
              <a:rPr lang="uk-UA" sz="2800"/>
              <a:t>Б роман-розв</a:t>
            </a:r>
            <a:r>
              <a:rPr lang="en-US" sz="2800"/>
              <a:t>’</a:t>
            </a:r>
            <a:r>
              <a:rPr lang="ru-RU" sz="2800"/>
              <a:t>язання</a:t>
            </a:r>
          </a:p>
          <a:p>
            <a:pPr>
              <a:spcBef>
                <a:spcPct val="50000"/>
              </a:spcBef>
            </a:pPr>
            <a:r>
              <a:rPr lang="ru-RU" sz="2800"/>
              <a:t>В роман-памфлет</a:t>
            </a:r>
          </a:p>
          <a:p>
            <a:pPr>
              <a:spcBef>
                <a:spcPct val="50000"/>
              </a:spcBef>
            </a:pPr>
            <a:r>
              <a:rPr lang="ru-RU" sz="2800"/>
              <a:t>Г урбан</a:t>
            </a:r>
            <a:r>
              <a:rPr lang="uk-UA" sz="2800"/>
              <a:t>і</a:t>
            </a:r>
            <a:r>
              <a:rPr lang="ru-RU" sz="2800"/>
              <a:t>стичний роман</a:t>
            </a:r>
          </a:p>
          <a:p>
            <a:pPr>
              <a:spcBef>
                <a:spcPct val="50000"/>
              </a:spcBef>
            </a:pPr>
            <a:r>
              <a:rPr lang="uk-UA" sz="2800"/>
              <a:t>Д виробничий роман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8263" y="1266825"/>
            <a:ext cx="1084262" cy="508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cs typeface="+mn-cs"/>
              </a:rPr>
              <a:t>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Текст</a:t>
            </a:r>
          </a:p>
        </p:txBody>
      </p:sp>
      <p:pic>
        <p:nvPicPr>
          <p:cNvPr id="18434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2543175" y="515938"/>
            <a:ext cx="46783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4400"/>
              <a:t>Тестові завдання</a:t>
            </a:r>
            <a:endParaRPr lang="ru-RU" sz="4400"/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901700" y="1223963"/>
            <a:ext cx="7716838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uk-UA" sz="2400" b="1"/>
              <a:t>5</a:t>
            </a:r>
            <a:r>
              <a:rPr lang="uk-UA" sz="2800" b="1"/>
              <a:t>. Установіть відповідність між письменниками та назвами творів: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uk-UA" sz="2800"/>
              <a:t>Ю. Яновський                А “Я (Романтика)”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uk-UA" sz="2800"/>
              <a:t>М. Хвильовий                Б “Бур</a:t>
            </a:r>
            <a:r>
              <a:rPr lang="en-US" sz="2800"/>
              <a:t>’</a:t>
            </a:r>
            <a:r>
              <a:rPr lang="uk-UA" sz="2800"/>
              <a:t>ян”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uk-UA" sz="2800"/>
              <a:t>А. Головко                     В “Марія”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uk-UA" sz="2800"/>
              <a:t>Ю. Самчук                     Г“Блакитний роман”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uk-UA" sz="2800"/>
              <a:t>Г. Михайличенко          Д “Вершники”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uk-UA" sz="2800"/>
              <a:t>В. Підмогильний           Є “Місто”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uk-UA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8263" y="1266825"/>
            <a:ext cx="1084262" cy="508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cs typeface="+mn-cs"/>
              </a:rPr>
              <a:t>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Текст</a:t>
            </a:r>
          </a:p>
        </p:txBody>
      </p:sp>
      <p:pic>
        <p:nvPicPr>
          <p:cNvPr id="19458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1016000" y="515938"/>
            <a:ext cx="77454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4400"/>
              <a:t>Тестові завдання (</a:t>
            </a:r>
            <a:r>
              <a:rPr lang="uk-UA" sz="4400" b="1" u="sng"/>
              <a:t>відповіді</a:t>
            </a:r>
            <a:r>
              <a:rPr lang="uk-UA" sz="4400"/>
              <a:t>)</a:t>
            </a:r>
            <a:endParaRPr lang="ru-RU" sz="4400"/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879475" y="1473200"/>
            <a:ext cx="7716838" cy="586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/>
              <a:t>1. </a:t>
            </a:r>
            <a:r>
              <a:rPr lang="uk-UA" sz="2800" b="1"/>
              <a:t>Етюди, ескізи, акварелі, новелетки – жанрові різновиди </a:t>
            </a:r>
            <a:r>
              <a:rPr lang="uk-UA" sz="2800" b="1" u="sng"/>
              <a:t>малої прози</a:t>
            </a:r>
          </a:p>
          <a:p>
            <a:pPr>
              <a:spcBef>
                <a:spcPct val="50000"/>
              </a:spcBef>
            </a:pPr>
            <a:r>
              <a:rPr lang="uk-UA" sz="2800" b="1"/>
              <a:t>2. Новий жанр усмішки в новій літературі створює:</a:t>
            </a:r>
          </a:p>
          <a:p>
            <a:pPr>
              <a:spcBef>
                <a:spcPct val="50000"/>
              </a:spcBef>
            </a:pPr>
            <a:r>
              <a:rPr lang="uk-UA" sz="2800"/>
              <a:t>А М. Хвильовий</a:t>
            </a:r>
          </a:p>
          <a:p>
            <a:pPr>
              <a:spcBef>
                <a:spcPct val="50000"/>
              </a:spcBef>
            </a:pPr>
            <a:r>
              <a:rPr lang="uk-UA" sz="2800" b="1" u="sng"/>
              <a:t>Б Остап Вишня</a:t>
            </a:r>
          </a:p>
          <a:p>
            <a:pPr>
              <a:spcBef>
                <a:spcPct val="50000"/>
              </a:spcBef>
            </a:pPr>
            <a:r>
              <a:rPr lang="uk-UA" sz="2800"/>
              <a:t>В Андрій Головко</a:t>
            </a:r>
          </a:p>
          <a:p>
            <a:pPr>
              <a:spcBef>
                <a:spcPct val="50000"/>
              </a:spcBef>
            </a:pPr>
            <a:r>
              <a:rPr lang="uk-UA" sz="2800"/>
              <a:t>Г Аркадій Любченко</a:t>
            </a:r>
          </a:p>
          <a:p>
            <a:pPr>
              <a:spcBef>
                <a:spcPct val="50000"/>
              </a:spcBef>
            </a:pPr>
            <a:r>
              <a:rPr lang="uk-UA" sz="2800" b="1"/>
              <a:t> </a:t>
            </a:r>
          </a:p>
          <a:p>
            <a:pPr>
              <a:spcBef>
                <a:spcPct val="50000"/>
              </a:spcBef>
            </a:pPr>
            <a:endParaRPr lang="ru-RU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8263" y="1266825"/>
            <a:ext cx="1084262" cy="508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cs typeface="+mn-cs"/>
              </a:rPr>
              <a:t>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Текст</a:t>
            </a:r>
          </a:p>
        </p:txBody>
      </p:sp>
      <p:pic>
        <p:nvPicPr>
          <p:cNvPr id="20482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1016000" y="515938"/>
            <a:ext cx="77454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4400"/>
              <a:t>Тестові завдання (</a:t>
            </a:r>
            <a:r>
              <a:rPr lang="uk-UA" sz="4400" b="1" u="sng"/>
              <a:t>відповіді</a:t>
            </a:r>
            <a:r>
              <a:rPr lang="uk-UA" sz="4400"/>
              <a:t>)</a:t>
            </a:r>
            <a:endParaRPr lang="ru-RU" sz="4400"/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901700" y="1223963"/>
            <a:ext cx="7716838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/>
              <a:t>3. </a:t>
            </a:r>
            <a:r>
              <a:rPr lang="uk-UA" sz="2800" b="1"/>
              <a:t>Назвіть письменника, сюжети новел якого відзначається динамічністю дії, несподіваними поворотами, пригодами героїв, інтригою читача, руйнацією “старої форми” побутово-описового оповідання:</a:t>
            </a:r>
          </a:p>
          <a:p>
            <a:pPr>
              <a:spcBef>
                <a:spcPct val="50000"/>
              </a:spcBef>
            </a:pPr>
            <a:r>
              <a:rPr lang="uk-UA" sz="2800" b="1" u="sng"/>
              <a:t>А Ю. Яновський</a:t>
            </a:r>
          </a:p>
          <a:p>
            <a:pPr>
              <a:spcBef>
                <a:spcPct val="50000"/>
              </a:spcBef>
            </a:pPr>
            <a:r>
              <a:rPr lang="uk-UA" sz="2800"/>
              <a:t>Б М. Хвильовий</a:t>
            </a:r>
          </a:p>
          <a:p>
            <a:pPr>
              <a:spcBef>
                <a:spcPct val="50000"/>
              </a:spcBef>
            </a:pPr>
            <a:r>
              <a:rPr lang="uk-UA" sz="2800"/>
              <a:t>В Остап Вишня</a:t>
            </a:r>
          </a:p>
          <a:p>
            <a:pPr>
              <a:spcBef>
                <a:spcPct val="50000"/>
              </a:spcBef>
            </a:pPr>
            <a:r>
              <a:rPr lang="uk-UA" sz="2800"/>
              <a:t>Г Гнат Михайличенко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8263" y="1266825"/>
            <a:ext cx="1084262" cy="508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cs typeface="+mn-cs"/>
              </a:rPr>
              <a:t>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Текст</a:t>
            </a:r>
          </a:p>
        </p:txBody>
      </p:sp>
      <p:pic>
        <p:nvPicPr>
          <p:cNvPr id="21506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016000" y="515938"/>
            <a:ext cx="77454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4400"/>
              <a:t>Тестові завдання (</a:t>
            </a:r>
            <a:r>
              <a:rPr lang="uk-UA" sz="4400" b="1"/>
              <a:t>відповіді</a:t>
            </a:r>
            <a:r>
              <a:rPr lang="uk-UA" sz="4400"/>
              <a:t>)</a:t>
            </a:r>
            <a:endParaRPr lang="ru-RU" sz="4400"/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901700" y="1223963"/>
            <a:ext cx="7716838" cy="457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/>
              <a:t>4. </a:t>
            </a:r>
            <a:r>
              <a:rPr lang="uk-UA" sz="2800" b="1"/>
              <a:t>Роман, у якому людинознавчий аспект поступається описові виробничих процесів, адміністративних конфліктів:</a:t>
            </a:r>
          </a:p>
          <a:p>
            <a:pPr>
              <a:spcBef>
                <a:spcPct val="50000"/>
              </a:spcBef>
            </a:pPr>
            <a:r>
              <a:rPr lang="uk-UA" sz="2800" b="1"/>
              <a:t> </a:t>
            </a:r>
            <a:r>
              <a:rPr lang="uk-UA" sz="2800"/>
              <a:t>А науково-фантастичний</a:t>
            </a:r>
          </a:p>
          <a:p>
            <a:pPr>
              <a:spcBef>
                <a:spcPct val="50000"/>
              </a:spcBef>
            </a:pPr>
            <a:r>
              <a:rPr lang="uk-UA" sz="2800"/>
              <a:t>Б роман-розв</a:t>
            </a:r>
            <a:r>
              <a:rPr lang="en-US" sz="2800"/>
              <a:t>’</a:t>
            </a:r>
            <a:r>
              <a:rPr lang="ru-RU" sz="2800"/>
              <a:t>язання</a:t>
            </a:r>
          </a:p>
          <a:p>
            <a:pPr>
              <a:spcBef>
                <a:spcPct val="50000"/>
              </a:spcBef>
            </a:pPr>
            <a:r>
              <a:rPr lang="ru-RU" sz="2800"/>
              <a:t>В роман-памфлет</a:t>
            </a:r>
          </a:p>
          <a:p>
            <a:pPr>
              <a:spcBef>
                <a:spcPct val="50000"/>
              </a:spcBef>
            </a:pPr>
            <a:r>
              <a:rPr lang="ru-RU" sz="2800"/>
              <a:t>Г урбан</a:t>
            </a:r>
            <a:r>
              <a:rPr lang="uk-UA" sz="2800"/>
              <a:t>і</a:t>
            </a:r>
            <a:r>
              <a:rPr lang="ru-RU" sz="2800"/>
              <a:t>стичний роман</a:t>
            </a:r>
          </a:p>
          <a:p>
            <a:pPr>
              <a:spcBef>
                <a:spcPct val="50000"/>
              </a:spcBef>
            </a:pPr>
            <a:r>
              <a:rPr lang="uk-UA" sz="2800"/>
              <a:t>Д </a:t>
            </a:r>
            <a:r>
              <a:rPr lang="uk-UA" sz="2800" b="1" u="sng"/>
              <a:t>виробничий роман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</TotalTime>
  <Words>357</Words>
  <Application>Microsoft Office PowerPoint</Application>
  <PresentationFormat>Экран (4:3)</PresentationFormat>
  <Paragraphs>73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 Light</vt:lpstr>
      <vt:lpstr>Calibri</vt:lpstr>
      <vt:lpstr>Times New Roman</vt:lpstr>
      <vt:lpstr>Cassandra</vt:lpstr>
      <vt:lpstr>Trebuchet MS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sveta</cp:lastModifiedBy>
  <cp:revision>34</cp:revision>
  <dcterms:created xsi:type="dcterms:W3CDTF">2013-11-19T05:52:05Z</dcterms:created>
  <dcterms:modified xsi:type="dcterms:W3CDTF">2015-10-01T05:08:12Z</dcterms:modified>
</cp:coreProperties>
</file>