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81" r:id="rId10"/>
    <p:sldId id="267" r:id="rId11"/>
    <p:sldId id="268" r:id="rId12"/>
    <p:sldId id="269" r:id="rId13"/>
    <p:sldId id="270" r:id="rId14"/>
    <p:sldId id="280" r:id="rId15"/>
    <p:sldId id="274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00" autoAdjust="0"/>
    <p:restoredTop sz="9466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27670F-FF96-4BC9-9FE8-0F31CCDAB13C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BCF57F-8F07-43C6-87D2-3C8C75272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89B19-F03D-4C22-B988-DB8A235E75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2E3F-0EB0-4DD8-9977-2C9568129FA8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BE67-72FE-43FB-996C-3D11D42C72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731D-8AF3-4AFF-BA82-85C07F0A15D4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C71A-BA86-4515-A455-B21E2F0372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E2A7-8165-4693-8D5D-A45803FA6FA2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A3EC-54BA-4A0B-BDB0-6438CEB493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2698-7C63-4064-B865-FD6F667A2C83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F6BA-9DAA-4E90-8425-9BF7743FF7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ED82-BA0E-4E3D-9DC0-F2B06EAB90B4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869C-1D75-4C1B-B3C7-2603BFE6E1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59EF-5A92-4EDA-BEAB-7ACBAD7858F6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6092-D104-4775-8B30-AB003F4B7D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5796-AE64-44A6-84DA-5943461B12B0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7D77-4B06-417E-9446-EAA53B768A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4ED7-B8AD-41A8-906C-9BF4AD177B1D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0560-A5BA-456D-909F-41D7FF8C0B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F3A4-03C1-4619-88B1-A8EB3CCA1F8C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A69E-845C-4446-A145-2D8FF9EF35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4B88-C701-416B-BB45-82CE1BF0FFA5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CD9-8534-4D8E-9DED-D8211227DC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240A-6B7B-4BF6-8A2B-D454D2637545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D0FC-FEF5-4896-8EE3-5B6BA59940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E143E5-BF40-4F84-AF59-643E76C83A64}" type="datetimeFigureOut">
              <a:rPr lang="uk-UA"/>
              <a:pPr>
                <a:defRPr/>
              </a:pPr>
              <a:t>01.10.2015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B5C9F-0254-4DF5-B881-561C7E80A9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sha\Downloads\&#1053;&#1077;&#1080;&#1079;&#1074;&#1077;&#1089;&#1090;&#1077;&#1085;%20-%20&#1043;&#1088;&#1091;&#1089;&#1090;&#1085;&#1072;&#1103;%20&#1084;&#1077;&#1083;&#1086;&#1076;&#1080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7200900" cy="172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atin typeface="Comic Sans MS" pitchFamily="66" charset="0"/>
              </a:rPr>
              <a:t>Микола Хвильовий (</a:t>
            </a:r>
            <a:r>
              <a:rPr lang="uk-UA" sz="4000" b="1" i="1" dirty="0" err="1">
                <a:latin typeface="Comic Sans MS" pitchFamily="66" charset="0"/>
              </a:rPr>
              <a:t>Фітільов</a:t>
            </a:r>
            <a:r>
              <a:rPr lang="uk-UA" sz="4000" b="1" i="1" dirty="0">
                <a:latin typeface="Comic Sans MS" pitchFamily="66" charset="0"/>
              </a:rPr>
              <a:t>)</a:t>
            </a:r>
          </a:p>
        </p:txBody>
      </p:sp>
      <p:pic>
        <p:nvPicPr>
          <p:cNvPr id="3" name="Рисунок 2" descr="12772833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420888"/>
            <a:ext cx="2592288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Неизвестен - Груст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851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13787" cy="1655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Микола Хвильовий вступив до літературного об’єднання “Гарт”, але відчув його тісні рамки й невдовзі з однодумців створив творче ядро “Урбіно”, яке в 1926 році трансформувалось у ВАПЛІТЕ.</a:t>
            </a:r>
          </a:p>
        </p:txBody>
      </p:sp>
      <p:pic>
        <p:nvPicPr>
          <p:cNvPr id="3" name="Рисунок 2" descr="101-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2471" y="2314420"/>
            <a:ext cx="3395870" cy="4291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>
                <a:solidFill>
                  <a:srgbClr val="000000"/>
                </a:solidFill>
                <a:cs typeface="Arial" charset="0"/>
              </a:rPr>
              <a:t>Перша прозова збірка “Сині етюди” (1923) принесла авторові славу першорядного письменника.</a:t>
            </a:r>
          </a:p>
        </p:txBody>
      </p:sp>
      <p:pic>
        <p:nvPicPr>
          <p:cNvPr id="3" name="Рисунок 2" descr="Mikola_Hvilovij__Sinі_etyu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508" y="1851548"/>
            <a:ext cx="3623855" cy="455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0"/>
            <a:ext cx="8353425" cy="1844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Новаторські новели Миколи Хвильового “Кіт у чоботях”, “Із Вариної біографії”, “Наречений”, “Солонський Яр”,  оповідання  “Мати” .</a:t>
            </a:r>
          </a:p>
        </p:txBody>
      </p:sp>
      <p:pic>
        <p:nvPicPr>
          <p:cNvPr id="3" name="Рисунок 2" descr="345px-WhistlersMoth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20888"/>
            <a:ext cx="43815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5" y="19232"/>
            <a:ext cx="9103869" cy="273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>
                <a:solidFill>
                  <a:srgbClr val="FFFFFF"/>
                </a:solidFill>
                <a:cs typeface="Arial" charset="0"/>
              </a:rPr>
              <a:t>Перші поетичні збірки М. Хвильового — «Молодість» (1921), «Досвітні симфонії» (1922), поема «В електричний вік» (1921)</a:t>
            </a:r>
          </a:p>
        </p:txBody>
      </p:sp>
      <p:pic>
        <p:nvPicPr>
          <p:cNvPr id="4" name="Рисунок 3" descr="mukola_zvulovuy_ukrtvir.info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929" y="2959332"/>
            <a:ext cx="5328592" cy="3435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975" y="6381750"/>
            <a:ext cx="4464050" cy="476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М. Хвильовий та В. Поліщук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5" y="19232"/>
            <a:ext cx="9103869" cy="273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>
                <a:solidFill>
                  <a:srgbClr val="FFFFFF"/>
                </a:solidFill>
                <a:cs typeface="Arial" charset="0"/>
              </a:rPr>
              <a:t>14 січня 1928 року ВАПЛІТЕ змушене</a:t>
            </a:r>
          </a:p>
          <a:p>
            <a:pPr algn="ctr">
              <a:defRPr/>
            </a:pPr>
            <a:r>
              <a:rPr lang="uk-UA" sz="4800" b="1">
                <a:solidFill>
                  <a:srgbClr val="FFFFFF"/>
                </a:solidFill>
                <a:cs typeface="Arial" charset="0"/>
              </a:rPr>
              <a:t>“самоліквідуватись”.</a:t>
            </a:r>
          </a:p>
        </p:txBody>
      </p:sp>
      <p:pic>
        <p:nvPicPr>
          <p:cNvPr id="4" name="Рисунок 3" descr="mukola_zvulovuy_ukrtvir.info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929" y="2959332"/>
            <a:ext cx="5328592" cy="3435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975" y="6381750"/>
            <a:ext cx="4464050" cy="476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М. Хвильовий та В. Поліщук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0"/>
            <a:ext cx="8569325" cy="1412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атмосфері шаленого цькування, передчуваючи наближення тотального терору, М. Хвильовий покінчив життя самогубством 13 травня 1933 року.</a:t>
            </a:r>
            <a:endParaRPr lang="uk-UA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Рисунок 2" descr="x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240360" cy="48017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X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365104"/>
            <a:ext cx="4536504" cy="2276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5084763"/>
            <a:ext cx="8856662" cy="177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>
                <a:solidFill>
                  <a:srgbClr val="000000"/>
                </a:solidFill>
                <a:cs typeface="Arial" charset="0"/>
              </a:rPr>
              <a:t>Микола Хвильовий — український прозаїк, поет, публіцист, один з основоположників пореволюційної української прози. </a:t>
            </a:r>
          </a:p>
        </p:txBody>
      </p:sp>
      <p:pic>
        <p:nvPicPr>
          <p:cNvPr id="3" name="Рисунок 2" descr="ph04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024336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851275" y="333375"/>
            <a:ext cx="5292725" cy="446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1"/>
              <a:t>Літературні принципи </a:t>
            </a:r>
          </a:p>
          <a:p>
            <a:pPr algn="ctr"/>
            <a:r>
              <a:rPr lang="uk-UA" sz="3200" b="1"/>
              <a:t>М. Хвильового:</a:t>
            </a:r>
          </a:p>
          <a:p>
            <a:pPr algn="ctr"/>
            <a:r>
              <a:rPr lang="uk-UA" sz="3200" b="1" i="1"/>
              <a:t>“Вперед до психологічної </a:t>
            </a:r>
          </a:p>
          <a:p>
            <a:pPr algn="ctr"/>
            <a:r>
              <a:rPr lang="uk-UA" sz="3200" b="1" i="1"/>
              <a:t>Європи”,</a:t>
            </a:r>
          </a:p>
          <a:p>
            <a:pPr algn="ctr"/>
            <a:r>
              <a:rPr lang="uk-UA" sz="3200" b="1" i="1"/>
              <a:t>“Геть від Москви”,</a:t>
            </a:r>
          </a:p>
          <a:p>
            <a:pPr algn="ctr"/>
            <a:r>
              <a:rPr lang="uk-UA" sz="3200" b="1" i="1"/>
              <a:t>“азіатський” ренесанс,</a:t>
            </a:r>
          </a:p>
          <a:p>
            <a:pPr algn="ctr"/>
            <a:r>
              <a:rPr lang="uk-UA" sz="3200" b="1" i="1"/>
              <a:t>романтика вітаїзму.</a:t>
            </a:r>
            <a:endParaRPr lang="ru-RU" sz="3200" b="1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2804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 1921p. —член-засновник багатьох тогочасних літературних організацій — “Гарту”, “ВАПЛІТЕ”, “Пролітфронту”.</a:t>
            </a: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392488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750" y="5300663"/>
            <a:ext cx="3455988" cy="720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ВАПЛІТЕ (М. Хвильовий) </a:t>
            </a:r>
          </a:p>
        </p:txBody>
      </p:sp>
      <p:sp>
        <p:nvSpPr>
          <p:cNvPr id="7" name="Стрелка вверх 6"/>
          <p:cNvSpPr/>
          <p:nvPr/>
        </p:nvSpPr>
        <p:spPr>
          <a:xfrm rot="19838309">
            <a:off x="2289175" y="3800475"/>
            <a:ext cx="431800" cy="17843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7" descr="6ed9285-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00808"/>
            <a:ext cx="3888432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64163" y="5373688"/>
            <a:ext cx="3384550" cy="647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rgbClr val="000000"/>
                </a:solidFill>
                <a:cs typeface="Arial" charset="0"/>
              </a:rPr>
              <a:t>“Гарт”</a:t>
            </a:r>
          </a:p>
        </p:txBody>
      </p:sp>
      <p:sp>
        <p:nvSpPr>
          <p:cNvPr id="10" name="Стрелка вверх 9"/>
          <p:cNvSpPr/>
          <p:nvPr/>
        </p:nvSpPr>
        <p:spPr>
          <a:xfrm rot="1929348">
            <a:off x="4164013" y="2011363"/>
            <a:ext cx="360362" cy="372268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3673475" cy="3097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>
                <a:solidFill>
                  <a:srgbClr val="000000"/>
                </a:solidFill>
                <a:cs typeface="Arial" charset="0"/>
              </a:rPr>
              <a:t>У 1904 році батьки розлучилися, й одинадцятирічний Микола та його молодші брат і три сестри залишилися з матір’ю.</a:t>
            </a:r>
          </a:p>
        </p:txBody>
      </p:sp>
      <p:pic>
        <p:nvPicPr>
          <p:cNvPr id="3" name="Рисунок 2" descr="8cf1888ce67ea1510c83e9b285e6a0f3052445f0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392488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850" y="3644900"/>
            <a:ext cx="3600450" cy="3024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>
                <a:solidFill>
                  <a:srgbClr val="000000"/>
                </a:solidFill>
                <a:cs typeface="Arial" charset="0"/>
              </a:rPr>
              <a:t>Початкова освіта в Калантаєві.</a:t>
            </a:r>
          </a:p>
          <a:p>
            <a:pPr algn="ctr">
              <a:defRPr/>
            </a:pPr>
            <a:r>
              <a:rPr lang="uk-UA" sz="3200">
                <a:solidFill>
                  <a:srgbClr val="000000"/>
                </a:solidFill>
                <a:cs typeface="Arial" charset="0"/>
              </a:rPr>
              <a:t> Незакінчене навчання в Богодухівській гімназії. </a:t>
            </a:r>
          </a:p>
        </p:txBody>
      </p:sp>
      <p:pic>
        <p:nvPicPr>
          <p:cNvPr id="5" name="Рисунок 4" descr="1298053690_xsd64gmjpnqujk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861048"/>
            <a:ext cx="4464496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281988" cy="2016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Підлітком  Микола приєднався до заробітчан, у пошуках заробітку мандрував Донбасом й південними степами, де по декілька днів підряд не мав і крихти в роті.</a:t>
            </a:r>
          </a:p>
        </p:txBody>
      </p:sp>
      <p:pic>
        <p:nvPicPr>
          <p:cNvPr id="3" name="Рисунок 2" descr="200px-MykolaHvylovyukr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761" y="2874789"/>
            <a:ext cx="2786608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15888"/>
            <a:ext cx="7991475" cy="1728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Перша світова війна.</a:t>
            </a:r>
          </a:p>
          <a:p>
            <a:pPr algn="ctr">
              <a:defRPr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Микола Фітільов в армії.</a:t>
            </a:r>
          </a:p>
          <a:p>
            <a:pPr algn="ctr">
              <a:defRPr/>
            </a:pPr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На фронті. Піхотинець.</a:t>
            </a:r>
          </a:p>
        </p:txBody>
      </p:sp>
      <p:pic>
        <p:nvPicPr>
          <p:cNvPr id="3" name="Рисунок 2" descr="8838361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888432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650" y="4724400"/>
            <a:ext cx="8064500" cy="20177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У 1918 році  - організатор повстанського загону, який боровся проти військ Павла Скоропадського та німецьких військ.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21163"/>
            <a:ext cx="6300788" cy="26368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1918 року одружився з Катериною Гащенко, мав від неї дочку Іраїду, але цей шлюб швидко розпався.</a:t>
            </a:r>
          </a:p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 У 1921 році в Харкові Хвильовий одружився з Юлією Уманцевою. Її дочку Любу митець сприймав як рідну.</a:t>
            </a: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720" y="4509120"/>
            <a:ext cx="2520280" cy="2228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000106_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664296" cy="3645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лево 5"/>
          <p:cNvSpPr/>
          <p:nvPr/>
        </p:nvSpPr>
        <p:spPr>
          <a:xfrm>
            <a:off x="3203575" y="333375"/>
            <a:ext cx="4897438" cy="143986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Юлія Уманцева з дочкою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168650" cy="1512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Талановитий лірик заприятелював зі знаними поетами:</a:t>
            </a:r>
          </a:p>
        </p:txBody>
      </p:sp>
      <p:pic>
        <p:nvPicPr>
          <p:cNvPr id="4" name="Рисунок 3" descr="132076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88640"/>
            <a:ext cx="2481064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27763" y="3141663"/>
            <a:ext cx="2665412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В. Сосюрою;</a:t>
            </a:r>
          </a:p>
        </p:txBody>
      </p:sp>
      <p:pic>
        <p:nvPicPr>
          <p:cNvPr id="6" name="Рисунок 5" descr="119303_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2016224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2500" y="3141663"/>
            <a:ext cx="2592388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М. </a:t>
            </a:r>
            <a:r>
              <a:rPr lang="uk-UA" dirty="0" err="1"/>
              <a:t>Йогансеном</a:t>
            </a:r>
            <a:r>
              <a:rPr lang="uk-UA" dirty="0"/>
              <a:t>;</a:t>
            </a:r>
          </a:p>
        </p:txBody>
      </p:sp>
      <p:pic>
        <p:nvPicPr>
          <p:cNvPr id="8" name="Рисунок 7" descr="tic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44824"/>
            <a:ext cx="2231136" cy="27934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868863"/>
            <a:ext cx="2700338" cy="5048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П. Тичиною;</a:t>
            </a:r>
          </a:p>
        </p:txBody>
      </p:sp>
      <p:pic>
        <p:nvPicPr>
          <p:cNvPr id="10" name="Рисунок 9" descr="Stefanik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89040"/>
            <a:ext cx="2016224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43663" y="6453188"/>
            <a:ext cx="2449512" cy="40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В. Стефаником.</a:t>
            </a:r>
          </a:p>
        </p:txBody>
      </p:sp>
      <p:pic>
        <p:nvPicPr>
          <p:cNvPr id="12" name="Рисунок 11" descr="vishn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789040"/>
            <a:ext cx="2088232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63938" y="6453188"/>
            <a:ext cx="2592387" cy="40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О. Вишнею;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930400"/>
          </a:xfrm>
          <a:solidFill>
            <a:srgbClr val="FF9900"/>
          </a:solidFill>
        </p:spPr>
        <p:txBody>
          <a:bodyPr/>
          <a:lstStyle/>
          <a:p>
            <a:r>
              <a:rPr lang="uk-UA" sz="4800" smtClean="0"/>
              <a:t>Організаційна літературна діяльність М. Хвильового</a:t>
            </a:r>
            <a:endParaRPr lang="ru-RU" sz="480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  <a:solidFill>
            <a:srgbClr val="000080">
              <a:alpha val="82001"/>
            </a:srgbClr>
          </a:solidFill>
        </p:spPr>
        <p:txBody>
          <a:bodyPr/>
          <a:lstStyle/>
          <a:p>
            <a:r>
              <a:rPr lang="uk-UA" sz="4000" smtClean="0">
                <a:solidFill>
                  <a:schemeClr val="bg2"/>
                </a:solidFill>
              </a:rPr>
              <a:t>1924- “Урбіно”</a:t>
            </a:r>
          </a:p>
          <a:p>
            <a:r>
              <a:rPr lang="uk-UA" sz="4000" smtClean="0">
                <a:solidFill>
                  <a:schemeClr val="bg2"/>
                </a:solidFill>
              </a:rPr>
              <a:t>1925-1928 – ВАПЛІТЕ</a:t>
            </a:r>
          </a:p>
          <a:p>
            <a:r>
              <a:rPr lang="uk-UA" sz="4000" smtClean="0">
                <a:solidFill>
                  <a:schemeClr val="bg2"/>
                </a:solidFill>
              </a:rPr>
              <a:t>1930 - Політфронт</a:t>
            </a:r>
            <a:endParaRPr lang="ru-RU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287</Words>
  <Application>Microsoft Office PowerPoint</Application>
  <PresentationFormat>Экран (4:3)</PresentationFormat>
  <Paragraphs>43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Організаційна літературна діяльність М. Хвильового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sveta</cp:lastModifiedBy>
  <cp:revision>34</cp:revision>
  <dcterms:created xsi:type="dcterms:W3CDTF">2011-12-18T15:08:24Z</dcterms:created>
  <dcterms:modified xsi:type="dcterms:W3CDTF">2015-10-01T05:04:16Z</dcterms:modified>
</cp:coreProperties>
</file>