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EDD266F-1BFD-420D-BA53-4DF3C4543F61}">
  <a:tblStyle styleId="{AEDD266F-1BFD-420D-BA53-4DF3C4543F61}" styleName="Table_0">
    <a:wholeTbl>
      <a:tcTxStyle b="off" i="off">
        <a:font>
          <a:latin typeface="Constantia"/>
          <a:ea typeface="Constantia"/>
          <a:cs typeface="Constantia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</a:tcStyle>
    </a:band1H>
    <a:band1V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</a:tcBdr>
      </a:tcStyle>
    </a:band1V>
    <a:band2V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</a:tcBdr>
      </a:tcStyle>
    </a:lastRow>
    <a:firstRow>
      <a:tcTxStyle b="on" i="off">
        <a:font>
          <a:latin typeface="Constantia"/>
          <a:ea typeface="Constantia"/>
          <a:cs typeface="Constantia"/>
        </a:font>
        <a:schemeClr val="dk1"/>
      </a:tcTxStyle>
      <a:tcStyle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subTitle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ctr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ctr">
              <a:spcBef>
                <a:spcPts val="300"/>
              </a:spcBef>
              <a:buClr>
                <a:srgbClr val="0D0D9F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ctr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ctr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ctr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ctr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ctr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ctr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8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cap="flat" cmpd="sng" w="9525">
            <a:solidFill>
              <a:srgbClr val="E9EFE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" name="Shape 19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cap="flat" cmpd="sng" w="9525">
            <a:solidFill>
              <a:srgbClr val="E9EFE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Shape 20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6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8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0" i="0" sz="1800" u="none" cap="none" strike="noStrike">
                <a:solidFill>
                  <a:srgbClr val="D0EAB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0D0D9F"/>
              </a:buClr>
              <a:buFont typeface="Noto Sans Symbols"/>
              <a:buNone/>
              <a:defRPr b="0" i="0" sz="1600" u="none" cap="none" strike="noStrike">
                <a:solidFill>
                  <a:srgbClr val="D0EAB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0" i="0" sz="1400" u="none" cap="none" strike="noStrike">
                <a:solidFill>
                  <a:srgbClr val="D0EAB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1400" u="none" cap="none" strike="noStrike">
                <a:solidFill>
                  <a:srgbClr val="D0EAB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cxnSp>
        <p:nvCxnSpPr>
          <p:cNvPr id="48" name="Shape 48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0D0D9F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2"/>
              </a:buClr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0D0D9F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cxnSp>
        <p:nvCxnSpPr>
          <p:cNvPr id="58" name="Shape 58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cap="flat" cmpd="sng" w="12700">
            <a:solidFill>
              <a:srgbClr val="E9EFE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Shape 59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cap="flat" cmpd="sng" w="12700">
            <a:solidFill>
              <a:srgbClr val="E9EFE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4480" lvl="1" marL="64008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0" i="0" sz="1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31139" lvl="2" marL="1005839" marR="0" rtl="0" algn="l">
              <a:spcBef>
                <a:spcPts val="300"/>
              </a:spcBef>
              <a:buClr>
                <a:srgbClr val="0D0D9F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38760" lvl="3" marL="1280160" marR="0" rtl="0" algn="l">
              <a:spcBef>
                <a:spcPts val="300"/>
              </a:spcBef>
              <a:buClr>
                <a:srgbClr val="1010C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33680" lvl="4" marL="1554480" marR="0" rtl="0" algn="l">
              <a:spcBef>
                <a:spcPts val="340"/>
              </a:spcBef>
              <a:buClr>
                <a:srgbClr val="1010C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b="1" i="0" sz="1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Merriweather"/>
              <a:buNone/>
              <a:defRPr b="1" i="0" sz="18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CAD0D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1971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77164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1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90182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85102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6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985" lvl="0" marL="274320" marR="0" rtl="0" algn="l">
              <a:spcBef>
                <a:spcPts val="600"/>
              </a:spcBef>
              <a:buClr>
                <a:schemeClr val="accent2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940" lvl="1" marL="64008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7792" lvl="2" marL="1005839" marR="0" rtl="0" algn="l">
              <a:spcBef>
                <a:spcPts val="300"/>
              </a:spcBef>
              <a:buClr>
                <a:srgbClr val="0D0D9F"/>
              </a:buClr>
              <a:buSzPct val="85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207" lvl="3" marL="1280160" marR="0" rtl="0" algn="l">
              <a:spcBef>
                <a:spcPts val="30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319" lvl="4" marL="155448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marR="0" rtl="0" algn="l">
              <a:spcBef>
                <a:spcPts val="340"/>
              </a:spcBef>
              <a:buClr>
                <a:srgbClr val="1010C0"/>
              </a:buClr>
              <a:buSzPct val="85000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600" u="none" cap="none" strike="noStrik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9F9F9"/>
              </a:buClr>
              <a:buFont typeface="Merriweather"/>
              <a:buNone/>
              <a:defRPr b="0" i="0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17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subTitle"/>
          </p:nvPr>
        </p:nvSpPr>
        <p:spPr>
          <a:xfrm>
            <a:off x="4405103" y="2812935"/>
            <a:ext cx="4489375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Презентацію виконала: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Кваша Яна Ігорівна,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 учениця групи Л-14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обласного ліцею «Політ» 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 КПК  імені А.С. Макаренка</a:t>
            </a: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251519" y="620687"/>
            <a:ext cx="8449815" cy="2088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36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Становлення </a:t>
            </a:r>
            <a:br>
              <a:rPr b="1" i="1" lang="uk-UA" sz="36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i="1" lang="uk-UA" sz="36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творчої особистості в романі </a:t>
            </a:r>
            <a:br>
              <a:rPr b="1" i="1" lang="uk-UA" sz="36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i="1" lang="uk-UA" sz="36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О. Печорної "Фортеця для серця"</a:t>
            </a:r>
            <a:br>
              <a:rPr b="0" i="0" lang="uk-UA" sz="36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27" y="2492896"/>
            <a:ext cx="4048771" cy="36365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355976" y="4653135"/>
            <a:ext cx="4653645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uk-UA" sz="20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Керівник: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Яненко Світлана Миколаївна,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учитель-методист,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 викладач філологічних дисциплін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обласного ліцею «Політ»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 при КПК імені А.С. Макаренка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Shape 169"/>
          <p:cNvGrpSpPr/>
          <p:nvPr/>
        </p:nvGrpSpPr>
        <p:grpSpPr>
          <a:xfrm>
            <a:off x="940111" y="262129"/>
            <a:ext cx="7546138" cy="6216520"/>
            <a:chOff x="544575" y="1481"/>
            <a:chExt cx="7546138" cy="6216520"/>
          </a:xfrm>
        </p:grpSpPr>
        <p:sp>
          <p:nvSpPr>
            <p:cNvPr id="170" name="Shape 170"/>
            <p:cNvSpPr/>
            <p:nvPr/>
          </p:nvSpPr>
          <p:spPr>
            <a:xfrm>
              <a:off x="3105343" y="1481"/>
              <a:ext cx="2070229" cy="1345648"/>
            </a:xfrm>
            <a:prstGeom prst="roundRect">
              <a:avLst>
                <a:gd fmla="val 16667" name="adj"/>
              </a:avLst>
            </a:prstGeom>
            <a:solidFill>
              <a:srgbClr val="08414B"/>
            </a:solidFill>
            <a:ln cap="flat" cmpd="sng" w="38100">
              <a:solidFill>
                <a:srgbClr val="294D0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3105343" y="1481"/>
              <a:ext cx="2070229" cy="134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rIns="80000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-UA" sz="2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Епітети + метафори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1447908" y="674306"/>
              <a:ext cx="5385102" cy="5385102"/>
            </a:xfrm>
            <a:custGeom>
              <a:pathLst>
                <a:path extrusionOk="0" h="120000" w="120000">
                  <a:moveTo>
                    <a:pt x="83384" y="4744"/>
                  </a:moveTo>
                  <a:lnTo>
                    <a:pt x="83383" y="4743"/>
                  </a:lnTo>
                  <a:cubicBezTo>
                    <a:pt x="93985" y="9230"/>
                    <a:pt x="103071" y="16671"/>
                    <a:pt x="109560" y="26180"/>
                  </a:cubicBezTo>
                </a:path>
              </a:pathLst>
            </a:custGeom>
            <a:noFill/>
            <a:ln cap="flat" cmpd="sng" w="12700">
              <a:solidFill>
                <a:srgbClr val="0841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666112" y="1861989"/>
              <a:ext cx="2070229" cy="1345648"/>
            </a:xfrm>
            <a:prstGeom prst="roundRect">
              <a:avLst>
                <a:gd fmla="val 16667" name="adj"/>
              </a:avLst>
            </a:prstGeom>
            <a:solidFill>
              <a:srgbClr val="08414B"/>
            </a:solidFill>
            <a:ln cap="flat" cmpd="sng" w="38100">
              <a:solidFill>
                <a:srgbClr val="BCE29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5666113" y="1861977"/>
              <a:ext cx="2424600" cy="14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rIns="80000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-UA" sz="2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Порівняння +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-UA" sz="2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персоніфікації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1447908" y="674306"/>
              <a:ext cx="5385102" cy="5385102"/>
            </a:xfrm>
            <a:custGeom>
              <a:pathLst>
                <a:path extrusionOk="0" h="120000" w="120000">
                  <a:moveTo>
                    <a:pt x="119916" y="56835"/>
                  </a:moveTo>
                  <a:lnTo>
                    <a:pt x="119916" y="56835"/>
                  </a:lnTo>
                  <a:cubicBezTo>
                    <a:pt x="120596" y="69720"/>
                    <a:pt x="117104" y="82483"/>
                    <a:pt x="109958" y="93227"/>
                  </a:cubicBezTo>
                </a:path>
              </a:pathLst>
            </a:custGeom>
            <a:noFill/>
            <a:ln cap="flat" cmpd="sng" w="12700">
              <a:solidFill>
                <a:srgbClr val="0841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4687987" y="4872353"/>
              <a:ext cx="2070229" cy="1345648"/>
            </a:xfrm>
            <a:prstGeom prst="roundRect">
              <a:avLst>
                <a:gd fmla="val 16667" name="adj"/>
              </a:avLst>
            </a:prstGeom>
            <a:solidFill>
              <a:srgbClr val="08414B"/>
            </a:solidFill>
            <a:ln cap="flat" cmpd="sng" w="38100">
              <a:solidFill>
                <a:srgbClr val="BCE29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4687987" y="4872353"/>
              <a:ext cx="2070229" cy="134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rIns="80000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-UA" sz="2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Колористика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447908" y="674306"/>
              <a:ext cx="5385102" cy="5385102"/>
            </a:xfrm>
            <a:custGeom>
              <a:pathLst>
                <a:path extrusionOk="0" h="120000" w="120000">
                  <a:moveTo>
                    <a:pt x="71961" y="118795"/>
                  </a:moveTo>
                  <a:cubicBezTo>
                    <a:pt x="64067" y="120400"/>
                    <a:pt x="55930" y="120400"/>
                    <a:pt x="48037" y="118795"/>
                  </a:cubicBezTo>
                </a:path>
              </a:pathLst>
            </a:custGeom>
            <a:noFill/>
            <a:ln cap="flat" cmpd="sng" w="12700">
              <a:solidFill>
                <a:srgbClr val="0841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522701" y="4872353"/>
              <a:ext cx="2070229" cy="1345648"/>
            </a:xfrm>
            <a:prstGeom prst="roundRect">
              <a:avLst>
                <a:gd fmla="val 16667" name="adj"/>
              </a:avLst>
            </a:prstGeom>
            <a:solidFill>
              <a:srgbClr val="08414B"/>
            </a:solidFill>
            <a:ln cap="flat" cmpd="sng" w="38100">
              <a:solidFill>
                <a:srgbClr val="BCE29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1522701" y="4872353"/>
              <a:ext cx="2070229" cy="134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rIns="80000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-UA" sz="2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Метонімії + оксиморони 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447908" y="674306"/>
              <a:ext cx="5385102" cy="5385102"/>
            </a:xfrm>
            <a:custGeom>
              <a:pathLst>
                <a:path extrusionOk="0" h="120000" w="120000">
                  <a:moveTo>
                    <a:pt x="10041" y="93228"/>
                  </a:moveTo>
                  <a:cubicBezTo>
                    <a:pt x="2894" y="82483"/>
                    <a:pt x="-597" y="69721"/>
                    <a:pt x="83" y="56835"/>
                  </a:cubicBezTo>
                </a:path>
              </a:pathLst>
            </a:custGeom>
            <a:noFill/>
            <a:ln cap="flat" cmpd="sng" w="12700">
              <a:solidFill>
                <a:srgbClr val="0841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44575" y="1861989"/>
              <a:ext cx="2070229" cy="1345648"/>
            </a:xfrm>
            <a:prstGeom prst="roundRect">
              <a:avLst>
                <a:gd fmla="val 16667" name="adj"/>
              </a:avLst>
            </a:prstGeom>
            <a:solidFill>
              <a:srgbClr val="08414B"/>
            </a:solidFill>
            <a:ln cap="flat" cmpd="sng" w="38100">
              <a:solidFill>
                <a:srgbClr val="BCE29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544575" y="1861989"/>
              <a:ext cx="2070229" cy="134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rIns="80000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-UA" sz="2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Символи + позасюжетні засоби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1447908" y="674306"/>
              <a:ext cx="5385102" cy="5385102"/>
            </a:xfrm>
            <a:custGeom>
              <a:pathLst>
                <a:path extrusionOk="0" h="120000" w="120000">
                  <a:moveTo>
                    <a:pt x="10439" y="26180"/>
                  </a:moveTo>
                  <a:lnTo>
                    <a:pt x="10438" y="26180"/>
                  </a:lnTo>
                  <a:cubicBezTo>
                    <a:pt x="16927" y="16671"/>
                    <a:pt x="26014" y="9230"/>
                    <a:pt x="36615" y="4743"/>
                  </a:cubicBezTo>
                </a:path>
              </a:pathLst>
            </a:custGeom>
            <a:noFill/>
            <a:ln cap="flat" cmpd="sng" w="12700">
              <a:solidFill>
                <a:srgbClr val="0841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Shape 185"/>
          <p:cNvSpPr txBox="1"/>
          <p:nvPr/>
        </p:nvSpPr>
        <p:spPr>
          <a:xfrm>
            <a:off x="7985847" y="6030550"/>
            <a:ext cx="1088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10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392625" y="1900950"/>
            <a:ext cx="23013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3156125" y="1891850"/>
            <a:ext cx="2865000" cy="2546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E9EFE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uk-UA" sz="2400">
                <a:solidFill>
                  <a:srgbClr val="38761D"/>
                </a:solidFill>
                <a:highlight>
                  <a:srgbClr val="B6D7A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Художні засоби допомагають розкрити внутрішній світ творчої особистості.</a:t>
            </a:r>
            <a:r>
              <a:rPr b="1" lang="uk-UA" sz="2400">
                <a:solidFill>
                  <a:srgbClr val="38761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67543" y="1340767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0" i="1" lang="uk-UA" sz="32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Коли маленька Леся починала творити, то брала в руки пензлика, потім фарби, торкнулася, «мов метелик пурхнув», і ну чаклувати.</a:t>
            </a:r>
            <a:r>
              <a:rPr b="0" i="0" lang="uk-UA" sz="32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2636911"/>
            <a:ext cx="2877312" cy="1932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 rot="-989915">
            <a:off x="971600" y="4246177"/>
            <a:ext cx="37962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3600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«мов метелик»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34670">
            <a:off x="5868144" y="2636911"/>
            <a:ext cx="2009774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4062424" y="4714825"/>
            <a:ext cx="382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000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“чаклувати” 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885807" y="6049375"/>
            <a:ext cx="106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8140475" y="6027000"/>
            <a:ext cx="100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12</a:t>
            </a:r>
          </a:p>
        </p:txBody>
      </p:sp>
      <p:graphicFrame>
        <p:nvGraphicFramePr>
          <p:cNvPr id="203" name="Shape 203"/>
          <p:cNvGraphicFramePr/>
          <p:nvPr/>
        </p:nvGraphicFramePr>
        <p:xfrm>
          <a:off x="539552" y="4766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{AEDD266F-1BFD-420D-BA53-4DF3C4543F61}</a:tableStyleId>
              </a:tblPr>
              <a:tblGrid>
                <a:gridCol w="4065250"/>
                <a:gridCol w="4065250"/>
              </a:tblGrid>
              <a:tr h="77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uk-UA" sz="3600" u="none" cap="none" strike="noStrike">
                          <a:solidFill>
                            <a:srgbClr val="E4F3D3"/>
                          </a:solidFill>
                        </a:rPr>
                        <a:t>     Художній засіб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uk-UA" sz="3600" u="none" cap="none" strike="noStrike">
                          <a:solidFill>
                            <a:srgbClr val="E4F3D3"/>
                          </a:solidFill>
                        </a:rPr>
                        <a:t>Приклад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63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 u="none" cap="none" strike="noStrike">
                          <a:solidFill>
                            <a:srgbClr val="072C32"/>
                          </a:solidFill>
                        </a:rPr>
                        <a:t>Епітети й метафори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Зелені</a:t>
                      </a: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оченята </a:t>
                      </a:r>
                      <a:r>
                        <a:rPr b="1" i="1" lang="uk-UA" sz="2400">
                          <a:solidFill>
                            <a:srgbClr val="0E0EA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сіпнулися й застигли </a:t>
                      </a: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– </a:t>
                      </a: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широко розплющені, сполохані, тремтливі</a:t>
                      </a: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. 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63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>
                          <a:solidFill>
                            <a:srgbClr val="072C32"/>
                          </a:solidFill>
                        </a:rPr>
                        <a:t>Асиндетон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Душа Лесі вразлива, вона, наче скрипка, </a:t>
                      </a:r>
                      <a:r>
                        <a:rPr b="1" i="1" lang="uk-UA" sz="2400">
                          <a:solidFill>
                            <a:srgbClr val="0E0EA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«голосить, сміється, тремтить».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63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Риторичні питання 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Скільки емоцій здатен вмістити один день?</a:t>
                      </a: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b="1" i="1" lang="uk-UA" sz="2400">
                          <a:solidFill>
                            <a:srgbClr val="0E0EA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Вітре, що буде завтра?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8310556" y="6037167"/>
            <a:ext cx="8275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13</a:t>
            </a:r>
          </a:p>
        </p:txBody>
      </p:sp>
      <p:graphicFrame>
        <p:nvGraphicFramePr>
          <p:cNvPr id="209" name="Shape 209"/>
          <p:cNvGraphicFramePr/>
          <p:nvPr/>
        </p:nvGraphicFramePr>
        <p:xfrm>
          <a:off x="323528" y="1433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{AEDD266F-1BFD-420D-BA53-4DF3C4543F61}</a:tableStyleId>
              </a:tblPr>
              <a:tblGrid>
                <a:gridCol w="3816425"/>
                <a:gridCol w="4584400"/>
              </a:tblGrid>
              <a:tr h="89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i="1" lang="uk-UA" sz="3600">
                          <a:solidFill>
                            <a:srgbClr val="E4F3D3"/>
                          </a:solidFill>
                        </a:rPr>
                        <a:t> Художній засіб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F3D3"/>
                        </a:buClr>
                        <a:buSzPct val="25000"/>
                        <a:buFont typeface="Merriweather"/>
                        <a:buNone/>
                      </a:pPr>
                      <a:r>
                        <a:rPr i="1" lang="uk-UA" sz="3600">
                          <a:solidFill>
                            <a:srgbClr val="E4F3D3"/>
                          </a:solidFill>
                        </a:rPr>
                        <a:t>Приклад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159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Риторичні оклики 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Не треба ховатися! Любіть! Краще згоріти, аніж жити за стінами!</a:t>
                      </a:r>
                      <a:r>
                        <a:rPr b="1" i="1" lang="uk-UA" sz="2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51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Метонімія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Двері будинку зі скрипом відчиняються, і звідти </a:t>
                      </a: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з’являється кучерява голівка! 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1427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Оксиморон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2C32"/>
                        </a:buClr>
                        <a:buSzPct val="25000"/>
                        <a:buFont typeface="Merriweather"/>
                        <a:buNone/>
                      </a:pP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У Лесі воно  (щастя) було </a:t>
                      </a:r>
                      <a:r>
                        <a:rPr b="1" i="1" lang="uk-UA" sz="2400">
                          <a:solidFill>
                            <a:srgbClr val="FFC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гірко-солодке</a:t>
                      </a:r>
                      <a:r>
                        <a:rPr b="1" i="1" lang="uk-UA" sz="24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96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3200">
                          <a:solidFill>
                            <a:srgbClr val="072C3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Фразеологізми</a:t>
                      </a: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1" lang="uk-UA" sz="2400">
                          <a:solidFill>
                            <a:srgbClr val="F1F8E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Як води в рот набрала, без п’яти хвилин депутат, шкірив зуби.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98785" y="90872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0" i="1" lang="uk-UA" sz="378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Ми такі грішні. Ми щасливі. Три дні серед гір. Три ночі.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2420888"/>
            <a:ext cx="6936705" cy="36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794825" y="6027000"/>
            <a:ext cx="12852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14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1" sz="4800">
              <a:solidFill>
                <a:srgbClr val="C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189" y="332656"/>
            <a:ext cx="4427984" cy="149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548679"/>
            <a:ext cx="5213555" cy="175550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940151" y="1078148"/>
            <a:ext cx="25282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072C32"/>
              </a:buClr>
              <a:buSzPct val="100000"/>
              <a:buFont typeface="Noto Sans Symbols"/>
              <a:buChar char="➢"/>
            </a:pPr>
            <a:r>
              <a:rPr b="1" i="1" lang="uk-UA" sz="36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сіре небо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3767" y="4754026"/>
            <a:ext cx="2438404" cy="172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 flipH="1">
            <a:off x="5094035" y="5566510"/>
            <a:ext cx="338437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072C32"/>
              </a:buClr>
              <a:buSzPct val="100000"/>
              <a:buFont typeface="Noto Sans Symbols"/>
              <a:buChar char="➢"/>
            </a:pPr>
            <a:r>
              <a:rPr b="1" i="1" lang="uk-UA" sz="32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рудий їжачок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96" y="2365776"/>
            <a:ext cx="2744939" cy="3310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2857124" y="2535286"/>
            <a:ext cx="493372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072C32"/>
              </a:buClr>
              <a:buSzPct val="100000"/>
              <a:buFont typeface="Noto Sans Symbols"/>
              <a:buChar char="➢"/>
            </a:pPr>
            <a:r>
              <a:rPr b="1" i="1" lang="uk-UA" sz="24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рожевий ніс сонячного кота 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0447" y="3446887"/>
            <a:ext cx="2527617" cy="102549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5578064" y="3605732"/>
            <a:ext cx="349377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072C32"/>
              </a:buClr>
              <a:buSzPct val="100000"/>
              <a:buFont typeface="Noto Sans Symbols"/>
              <a:buChar char="➢"/>
            </a:pPr>
            <a:r>
              <a:rPr b="1" i="1" lang="uk-UA" sz="24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Мурко блимає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жовтим оком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8013126" y="6027000"/>
            <a:ext cx="106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15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95525" y="363824"/>
            <a:ext cx="8229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0" i="1" lang="uk-UA" sz="30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У Лесі виразні очі кольору зрізаного стебла, у її очах страх котився, неначе трав’яні хвилі, дівчина занурювалася у зелену пастку трави, вона була щаслива у зеленій сукні.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691" y="2348880"/>
            <a:ext cx="6680309" cy="417519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7908997" y="6027000"/>
            <a:ext cx="1162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16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611560" y="926579"/>
            <a:ext cx="4572000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2800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Батько Лесі уявляється чорною пташкою.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404663"/>
            <a:ext cx="1836435" cy="199793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467543" y="2362258"/>
            <a:ext cx="56703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Леся носила в кишені окрайчик чорного хліба, щоб нагодувати вітер.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5130" y="3193266"/>
            <a:ext cx="2193989" cy="133275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4698128" y="3148102"/>
            <a:ext cx="4176463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rgbClr val="C8DA90"/>
                </a:solidFill>
                <a:latin typeface="Merriweather"/>
                <a:ea typeface="Merriweather"/>
                <a:cs typeface="Merriweather"/>
                <a:sym typeface="Merriweather"/>
              </a:rPr>
              <a:t>Бабуся Зоя Матвіївна врешті-решт розуміє, що зеленооке дівча є її розрадою.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 Є лишень ця зеленоока мавка, з’явилася  в найчорнішу годину й лишилася, щоб витягти з тієї чорноти.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7831225" y="6027000"/>
            <a:ext cx="1206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17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885" y="-23847"/>
            <a:ext cx="3965437" cy="2732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4069632" y="1358226"/>
            <a:ext cx="936103" cy="2923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08303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237971" y="1227562"/>
            <a:ext cx="370861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символ прихистку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3" y="1342536"/>
            <a:ext cx="3530079" cy="234750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3912292" y="2607516"/>
            <a:ext cx="1104752" cy="36004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08303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395536" y="2600911"/>
            <a:ext cx="339173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символ вічності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389" y="3164578"/>
            <a:ext cx="2769475" cy="183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1729975" y="5149421"/>
            <a:ext cx="32771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08303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34882" y="5877271"/>
            <a:ext cx="445314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символ незрадливої дружби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8023" y="3768521"/>
            <a:ext cx="3350281" cy="23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4693544" y="5350219"/>
            <a:ext cx="3533275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символ світлої мрії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890600" y="6089925"/>
            <a:ext cx="12960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5" y="1268759"/>
            <a:ext cx="6096000" cy="4572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3E7415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9" name="Shape 269"/>
          <p:cNvSpPr txBox="1"/>
          <p:nvPr>
            <p:ph type="title"/>
          </p:nvPr>
        </p:nvSpPr>
        <p:spPr>
          <a:xfrm>
            <a:off x="539552" y="-171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72C32"/>
              </a:buClr>
              <a:buSzPct val="25000"/>
              <a:buFont typeface="Merriweather"/>
              <a:buNone/>
            </a:pPr>
            <a:r>
              <a:rPr b="1" i="1" lang="uk-UA" sz="4200" u="none" cap="none" strike="noStrike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Леся подолала всі труднощі. 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54725" y="5877275"/>
            <a:ext cx="809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3600">
                <a:solidFill>
                  <a:srgbClr val="072C32"/>
                </a:solidFill>
                <a:latin typeface="Merriweather"/>
                <a:ea typeface="Merriweather"/>
                <a:cs typeface="Merriweather"/>
                <a:sym typeface="Merriweather"/>
              </a:rPr>
              <a:t>І отримала найцінніше – </a:t>
            </a:r>
            <a:r>
              <a:rPr b="1" i="1" lang="uk-UA" sz="36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щастя.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8013125" y="6027000"/>
            <a:ext cx="114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19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1" sz="4800">
              <a:solidFill>
                <a:srgbClr val="C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2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Передмова Наталки Шевченко</a:t>
            </a:r>
          </a:p>
        </p:txBody>
      </p:sp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772816"/>
            <a:ext cx="2664817" cy="4392554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294D0E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04" name="Shape 10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-1" l="-1" r="313" t="23249"/>
          <a:stretch/>
        </p:blipFill>
        <p:spPr>
          <a:xfrm>
            <a:off x="4211960" y="2060848"/>
            <a:ext cx="4331539" cy="342427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294D0E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5" name="Shape 105"/>
          <p:cNvSpPr txBox="1"/>
          <p:nvPr/>
        </p:nvSpPr>
        <p:spPr>
          <a:xfrm>
            <a:off x="8711952" y="6027003"/>
            <a:ext cx="43204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87523" y="454093"/>
            <a:ext cx="5112567" cy="2664295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rgbClr val="C8DA90"/>
                </a:solidFill>
                <a:latin typeface="Merriweather"/>
                <a:ea typeface="Merriweather"/>
                <a:cs typeface="Merriweather"/>
                <a:sym typeface="Merriweather"/>
              </a:rPr>
              <a:t>Той, хто кохає, бачить серцем, а не очима.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rgbClr val="C8DA9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rgbClr val="C8DA90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Башар ібн Бурд</a:t>
            </a:r>
          </a:p>
        </p:txBody>
      </p:sp>
      <p:sp>
        <p:nvSpPr>
          <p:cNvPr id="111" name="Shape 111"/>
          <p:cNvSpPr/>
          <p:nvPr/>
        </p:nvSpPr>
        <p:spPr>
          <a:xfrm>
            <a:off x="2843808" y="3573016"/>
            <a:ext cx="5796643" cy="2664295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uk-UA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    Оточіть серце мурами – і воно забуде, що таке любов… або навчиться бачити крізь стіни…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627" y="3642680"/>
            <a:ext cx="2119113" cy="183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2130" y="880415"/>
            <a:ext cx="2987824" cy="224086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3E7415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14" name="Shape 114"/>
          <p:cNvSpPr txBox="1"/>
          <p:nvPr/>
        </p:nvSpPr>
        <p:spPr>
          <a:xfrm>
            <a:off x="8436754" y="6027003"/>
            <a:ext cx="465192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67543" y="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8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 «Висока трава»</a:t>
            </a:r>
          </a:p>
        </p:txBody>
      </p:sp>
      <p:pic>
        <p:nvPicPr>
          <p:cNvPr id="120" name="Shape 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725" y="1268750"/>
            <a:ext cx="6166800" cy="3342600"/>
          </a:xfrm>
          <a:prstGeom prst="rect">
            <a:avLst/>
          </a:prstGeom>
          <a:noFill/>
          <a:ln cap="flat" cmpd="sng" w="9525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1" name="Shape 121"/>
          <p:cNvSpPr txBox="1"/>
          <p:nvPr/>
        </p:nvSpPr>
        <p:spPr>
          <a:xfrm>
            <a:off x="8412710" y="6016125"/>
            <a:ext cx="50687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18600" y="4611350"/>
            <a:ext cx="77676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Генетична спадковість від матері-художниці, спілкування з природою, гарна пам'ять на обличчя, подарунок тітки Дусі (фарби та альбом), конфліктні ситуації із Зоєю Матвіївною, що стають рушійною силою в розвитку Лесі, – ось основні передумови формування творчої особистості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8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«Тіні»</a:t>
            </a:r>
          </a:p>
        </p:txBody>
      </p:sp>
      <p:pic>
        <p:nvPicPr>
          <p:cNvPr id="128" name="Shape 1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825" y="1412775"/>
            <a:ext cx="5238900" cy="33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8457274" y="6027003"/>
            <a:ext cx="47160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91250" y="4679850"/>
            <a:ext cx="76947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розвиток творчої особистості Лесі впливає уміння бачити незвичайне в звичайних речах, уявне спілкування з вітром, підтримка з боку вчительки малювання, перше кохання, мамина картина в бібліотеці, віра в те, що тіні минулого розійдуться й настане сонячне життя. 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750" y="1096701"/>
            <a:ext cx="3960300" cy="53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type="title"/>
          </p:nvPr>
        </p:nvSpPr>
        <p:spPr>
          <a:xfrm>
            <a:off x="395536" y="-171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2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«Шепіт за стінами»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8396679" y="6027003"/>
            <a:ext cx="5229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1" sz="4800">
              <a:solidFill>
                <a:srgbClr val="C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284475" y="1255175"/>
            <a:ext cx="81900" cy="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5275375" y="1273375"/>
            <a:ext cx="20283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4629600" y="1691750"/>
            <a:ext cx="42111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b="1"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«Шепіт за стінами»</a:t>
            </a: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показує моральне зростання дівчинки. Леся постає перед нами працелюбною, люблячою, щирою. </a:t>
            </a:r>
          </a:p>
          <a:p>
            <a:pPr lvl="0">
              <a:spcBef>
                <a:spcPts val="0"/>
              </a:spcBef>
              <a:buNone/>
            </a:pP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Краса зовнішня й краса внутрішня зливалася в єдине ціле. 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691" y="975803"/>
            <a:ext cx="4036499" cy="5589000"/>
          </a:xfrm>
          <a:prstGeom prst="rect">
            <a:avLst/>
          </a:prstGeom>
          <a:noFill/>
          <a:ln cap="flat" cmpd="sng" w="9525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6" name="Shape 146"/>
          <p:cNvSpPr txBox="1"/>
          <p:nvPr>
            <p:ph type="title"/>
          </p:nvPr>
        </p:nvSpPr>
        <p:spPr>
          <a:xfrm>
            <a:off x="467543" y="-243408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8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«У вікні»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8454067" y="6027003"/>
            <a:ext cx="47481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7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63925" y="1191500"/>
            <a:ext cx="3756300" cy="4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 спостерігаємо зрілий погляд на життя Лесі Райської, для якої пріоритетним є навчання. Героїня розуміє, що тільки воно стане сходинкою до реалізації мети. Глибокі погляди знаходять відображення в її картинах.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050" y="839370"/>
            <a:ext cx="4072200" cy="5732699"/>
          </a:xfrm>
          <a:prstGeom prst="rect">
            <a:avLst/>
          </a:prstGeom>
          <a:noFill/>
          <a:ln cap="flat" cmpd="sng" w="9525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4" name="Shape 154"/>
          <p:cNvSpPr txBox="1"/>
          <p:nvPr>
            <p:ph type="title"/>
          </p:nvPr>
        </p:nvSpPr>
        <p:spPr>
          <a:xfrm>
            <a:off x="539552" y="-243408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8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«Сходи»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8406297" y="6018071"/>
            <a:ext cx="513282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8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702375" y="975800"/>
            <a:ext cx="3974700" cy="5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«Сходи»</a:t>
            </a: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 вибір головної героїні. Леся Райська вдруге народилася тоді, коли вона почала працювати вчителем малювання. Дівчина постає перед нами як талановита художниця, роботи якої вже купують, а отримані кошти йдуть на благодійність. Цей етап становлення героїні як творчої особистості вказує на свідомість вибору в житті. І ті символічні сходи, перед якими опинилася Леся, ведуть угору, бо всі добрі справи марно не проходять, вони потім бумерангом повертаються до людини щастям.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2192" y="1098211"/>
            <a:ext cx="3960300" cy="5526000"/>
          </a:xfrm>
          <a:prstGeom prst="rect">
            <a:avLst/>
          </a:prstGeom>
          <a:noFill/>
          <a:ln cap="flat" cmpd="sng" w="9525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395536" y="-171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9096D"/>
              </a:buClr>
              <a:buSzPct val="25000"/>
              <a:buFont typeface="Merriweather"/>
              <a:buNone/>
            </a:pPr>
            <a:r>
              <a:rPr b="1" i="1" lang="uk-UA" sz="4200" u="none" cap="none" strike="noStrike">
                <a:solidFill>
                  <a:srgbClr val="09096D"/>
                </a:solidFill>
                <a:latin typeface="Merriweather"/>
                <a:ea typeface="Merriweather"/>
                <a:cs typeface="Merriweather"/>
                <a:sym typeface="Merriweather"/>
              </a:rPr>
              <a:t>«Дах кінчається небом»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8401296" y="6027003"/>
            <a:ext cx="52129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80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9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82000" y="1127850"/>
            <a:ext cx="3674700" cy="5057100"/>
          </a:xfrm>
          <a:prstGeom prst="rect">
            <a:avLst/>
          </a:prstGeom>
          <a:noFill/>
          <a:ln cap="flat" cmpd="sng" w="9525">
            <a:solidFill>
              <a:srgbClr val="3E741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Становлення творчої зрілості Лесі Райської є безпосереднім результатом особистого розвитку героїні та праці над собою. В епілозі дівчина щаслива, вона з Володимиром живе в Бувальцях. У них народжується донечка, яка теж малює. Леся не закопує свій талант у гонитві за грошима, а створює інший світ – прекрасний і чистий, як вона сама. 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Бумажная">
  <a:themeElements>
    <a:clrScheme name="Другая 48">
      <a:dk1>
        <a:srgbClr val="000000"/>
      </a:dk1>
      <a:lt1>
        <a:srgbClr val="BDE296"/>
      </a:lt1>
      <a:dk2>
        <a:srgbClr val="539B1D"/>
      </a:dk2>
      <a:lt2>
        <a:srgbClr val="105964"/>
      </a:lt2>
      <a:accent1>
        <a:srgbClr val="0B424B"/>
      </a:accent1>
      <a:accent2>
        <a:srgbClr val="1313DB"/>
      </a:accent2>
      <a:accent3>
        <a:srgbClr val="0070C0"/>
      </a:accent3>
      <a:accent4>
        <a:srgbClr val="10CF9B"/>
      </a:accent4>
      <a:accent5>
        <a:srgbClr val="BDE296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