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2" r:id="rId4"/>
    <p:sldId id="271" r:id="rId5"/>
    <p:sldId id="258" r:id="rId6"/>
    <p:sldId id="267" r:id="rId7"/>
    <p:sldId id="275" r:id="rId8"/>
    <p:sldId id="277" r:id="rId9"/>
    <p:sldId id="259" r:id="rId10"/>
    <p:sldId id="268" r:id="rId11"/>
    <p:sldId id="276" r:id="rId12"/>
    <p:sldId id="260" r:id="rId13"/>
    <p:sldId id="269" r:id="rId14"/>
    <p:sldId id="279" r:id="rId15"/>
    <p:sldId id="261" r:id="rId16"/>
    <p:sldId id="270" r:id="rId17"/>
    <p:sldId id="278" r:id="rId18"/>
    <p:sldId id="262" r:id="rId19"/>
    <p:sldId id="266" r:id="rId20"/>
    <p:sldId id="263" r:id="rId21"/>
    <p:sldId id="264" r:id="rId22"/>
    <p:sldId id="265" r:id="rId23"/>
    <p:sldId id="274" r:id="rId24"/>
    <p:sldId id="273" r:id="rId25"/>
    <p:sldId id="280" r:id="rId26"/>
    <p:sldId id="281" r:id="rId27"/>
    <p:sldId id="282" r:id="rId28"/>
    <p:sldId id="283" r:id="rId29"/>
    <p:sldId id="284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46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2C14CC-35D8-40FA-8681-FBAC6F138DD2}" type="datetimeFigureOut">
              <a:rPr lang="ru-RU" smtClean="0"/>
              <a:t>18.06.2014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58FB9B-D0FD-4308-A32B-5D34C5C4776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2C14CC-35D8-40FA-8681-FBAC6F138DD2}" type="datetimeFigureOut">
              <a:rPr lang="ru-RU" smtClean="0"/>
              <a:t>18.06.2014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58FB9B-D0FD-4308-A32B-5D34C5C477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2C14CC-35D8-40FA-8681-FBAC6F138DD2}" type="datetimeFigureOut">
              <a:rPr lang="ru-RU" smtClean="0"/>
              <a:t>18.06.2014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58FB9B-D0FD-4308-A32B-5D34C5C477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2C14CC-35D8-40FA-8681-FBAC6F138DD2}" type="datetimeFigureOut">
              <a:rPr lang="ru-RU" smtClean="0"/>
              <a:t>18.06.2014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58FB9B-D0FD-4308-A32B-5D34C5C477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2C14CC-35D8-40FA-8681-FBAC6F138DD2}" type="datetimeFigureOut">
              <a:rPr lang="ru-RU" smtClean="0"/>
              <a:t>18.06.2014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58FB9B-D0FD-4308-A32B-5D34C5C47768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2C14CC-35D8-40FA-8681-FBAC6F138DD2}" type="datetimeFigureOut">
              <a:rPr lang="ru-RU" smtClean="0"/>
              <a:t>18.06.2014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58FB9B-D0FD-4308-A32B-5D34C5C477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2C14CC-35D8-40FA-8681-FBAC6F138DD2}" type="datetimeFigureOut">
              <a:rPr lang="ru-RU" smtClean="0"/>
              <a:t>18.06.2014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58FB9B-D0FD-4308-A32B-5D34C5C477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2C14CC-35D8-40FA-8681-FBAC6F138DD2}" type="datetimeFigureOut">
              <a:rPr lang="ru-RU" smtClean="0"/>
              <a:t>18.06.2014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58FB9B-D0FD-4308-A32B-5D34C5C477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2C14CC-35D8-40FA-8681-FBAC6F138DD2}" type="datetimeFigureOut">
              <a:rPr lang="ru-RU" smtClean="0"/>
              <a:t>18.06.2014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58FB9B-D0FD-4308-A32B-5D34C5C47768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2C14CC-35D8-40FA-8681-FBAC6F138DD2}" type="datetimeFigureOut">
              <a:rPr lang="ru-RU" smtClean="0"/>
              <a:t>18.06.2014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58FB9B-D0FD-4308-A32B-5D34C5C477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2C14CC-35D8-40FA-8681-FBAC6F138DD2}" type="datetimeFigureOut">
              <a:rPr lang="ru-RU" smtClean="0"/>
              <a:t>18.06.2014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58FB9B-D0FD-4308-A32B-5D34C5C4776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C62C14CC-35D8-40FA-8681-FBAC6F138DD2}" type="datetimeFigureOut">
              <a:rPr lang="ru-RU" smtClean="0"/>
              <a:t>18.06.2014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5B58FB9B-D0FD-4308-A32B-5D34C5C47768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932040" y="1484784"/>
            <a:ext cx="4067944" cy="1472184"/>
          </a:xfrm>
        </p:spPr>
        <p:txBody>
          <a:bodyPr>
            <a:noAutofit/>
          </a:bodyPr>
          <a:lstStyle/>
          <a:p>
            <a:r>
              <a:rPr lang="ru-RU" sz="5400" b="1" dirty="0" err="1" smtClean="0"/>
              <a:t>Павло</a:t>
            </a:r>
            <a:r>
              <a:rPr lang="ru-RU" sz="5400" b="1" dirty="0" smtClean="0"/>
              <a:t> Григорович </a:t>
            </a:r>
            <a:r>
              <a:rPr lang="ru-RU" sz="5400" b="1" dirty="0" err="1" smtClean="0"/>
              <a:t>Тичина</a:t>
            </a:r>
            <a:endParaRPr lang="ru-RU" sz="5400" b="1" dirty="0"/>
          </a:p>
        </p:txBody>
      </p:sp>
      <p:pic>
        <p:nvPicPr>
          <p:cNvPr id="4" name="Рисунок 3" descr="http://www1.megakniga.com.ua/images/mod_catalog_prod/452650/13656226390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5895"/>
            <a:ext cx="4608512" cy="633670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4878965" y="3140968"/>
            <a:ext cx="415989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 err="1">
                <a:solidFill>
                  <a:srgbClr val="00B050"/>
                </a:solidFill>
              </a:rPr>
              <a:t>Син</a:t>
            </a:r>
            <a:r>
              <a:rPr lang="ru-RU" sz="3600" b="1" i="1" dirty="0">
                <a:solidFill>
                  <a:srgbClr val="00B050"/>
                </a:solidFill>
              </a:rPr>
              <a:t> </a:t>
            </a:r>
            <a:r>
              <a:rPr lang="ru-RU" sz="3600" b="1" i="1" dirty="0" err="1">
                <a:solidFill>
                  <a:srgbClr val="00B050"/>
                </a:solidFill>
              </a:rPr>
              <a:t>України</a:t>
            </a:r>
            <a:r>
              <a:rPr lang="ru-RU" sz="3600" b="1" i="1" dirty="0">
                <a:solidFill>
                  <a:srgbClr val="00B050"/>
                </a:solidFill>
              </a:rPr>
              <a:t>, </a:t>
            </a:r>
            <a:r>
              <a:rPr lang="ru-RU" sz="3600" b="1" i="1" dirty="0" err="1">
                <a:solidFill>
                  <a:srgbClr val="00B050"/>
                </a:solidFill>
              </a:rPr>
              <a:t>її</a:t>
            </a:r>
            <a:r>
              <a:rPr lang="ru-RU" sz="3600" b="1" i="1" dirty="0">
                <a:solidFill>
                  <a:srgbClr val="00B050"/>
                </a:solidFill>
              </a:rPr>
              <a:t> </a:t>
            </a:r>
            <a:r>
              <a:rPr lang="ru-RU" sz="3600" b="1" i="1" dirty="0" err="1">
                <a:solidFill>
                  <a:srgbClr val="00B050"/>
                </a:solidFill>
              </a:rPr>
              <a:t>чорнозему</a:t>
            </a:r>
            <a:r>
              <a:rPr lang="ru-RU" sz="3600" b="1" i="1" dirty="0" smtClean="0">
                <a:solidFill>
                  <a:srgbClr val="00B050"/>
                </a:solidFill>
              </a:rPr>
              <a:t>,</a:t>
            </a:r>
          </a:p>
          <a:p>
            <a:r>
              <a:rPr lang="ru-RU" sz="3600" b="1" i="1" dirty="0" smtClean="0">
                <a:solidFill>
                  <a:srgbClr val="00B050"/>
                </a:solidFill>
              </a:rPr>
              <a:t> </a:t>
            </a:r>
            <a:r>
              <a:rPr lang="ru-RU" sz="3600" b="1" i="1" dirty="0" err="1">
                <a:solidFill>
                  <a:srgbClr val="00B050"/>
                </a:solidFill>
              </a:rPr>
              <a:t>її</a:t>
            </a:r>
            <a:r>
              <a:rPr lang="ru-RU" sz="3600" b="1" i="1" dirty="0">
                <a:solidFill>
                  <a:srgbClr val="00B050"/>
                </a:solidFill>
              </a:rPr>
              <a:t> </a:t>
            </a:r>
            <a:r>
              <a:rPr lang="ru-RU" sz="3600" b="1" i="1" dirty="0" err="1">
                <a:solidFill>
                  <a:srgbClr val="00B050"/>
                </a:solidFill>
              </a:rPr>
              <a:t>безкрайнього</a:t>
            </a:r>
            <a:r>
              <a:rPr lang="ru-RU" sz="3600" b="1" i="1" dirty="0">
                <a:solidFill>
                  <a:srgbClr val="00B050"/>
                </a:solidFill>
              </a:rPr>
              <a:t> степу</a:t>
            </a:r>
            <a:r>
              <a:rPr lang="ru-RU" sz="3600" b="1" i="1" dirty="0" smtClean="0">
                <a:solidFill>
                  <a:srgbClr val="00B050"/>
                </a:solidFill>
              </a:rPr>
              <a:t>.</a:t>
            </a:r>
          </a:p>
          <a:p>
            <a:r>
              <a:rPr lang="uk-UA" sz="3200" b="1" i="1" dirty="0">
                <a:solidFill>
                  <a:srgbClr val="00B050"/>
                </a:solidFill>
              </a:rPr>
              <a:t>                Є.Маланюк</a:t>
            </a:r>
          </a:p>
          <a:p>
            <a:endParaRPr lang="ru-RU" sz="3600" b="1" i="1" dirty="0">
              <a:solidFill>
                <a:srgbClr val="00B050"/>
              </a:solidFill>
            </a:endParaRPr>
          </a:p>
          <a:p>
            <a:r>
              <a:rPr lang="ru-RU" sz="3600" b="1" i="1" dirty="0">
                <a:solidFill>
                  <a:srgbClr val="00B050"/>
                </a:solidFill>
              </a:rPr>
              <a:t>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5953962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07230"/>
            <a:ext cx="8100392" cy="922114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70C0"/>
                </a:solidFill>
              </a:rPr>
              <a:t>«О панно </a:t>
            </a:r>
            <a:r>
              <a:rPr lang="ru-RU" b="1" dirty="0" err="1">
                <a:solidFill>
                  <a:srgbClr val="0070C0"/>
                </a:solidFill>
              </a:rPr>
              <a:t>Інно</a:t>
            </a:r>
            <a:r>
              <a:rPr lang="ru-RU" b="1" dirty="0">
                <a:solidFill>
                  <a:srgbClr val="0070C0"/>
                </a:solidFill>
              </a:rPr>
              <a:t>, панно </a:t>
            </a:r>
            <a:r>
              <a:rPr lang="ru-RU" b="1" dirty="0" err="1">
                <a:solidFill>
                  <a:srgbClr val="0070C0"/>
                </a:solidFill>
              </a:rPr>
              <a:t>Інно</a:t>
            </a:r>
            <a:r>
              <a:rPr lang="ru-RU" b="1" dirty="0" smtClean="0">
                <a:solidFill>
                  <a:srgbClr val="0070C0"/>
                </a:solidFill>
              </a:rPr>
              <a:t>!»(1915)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22" y="116631"/>
            <a:ext cx="884237" cy="1103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43608" y="1219944"/>
            <a:ext cx="81003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rgbClr val="FF0000"/>
                </a:solidFill>
              </a:rPr>
              <a:t>Тема</a:t>
            </a:r>
            <a:r>
              <a:rPr lang="ru-RU" sz="2400" b="1" i="1" dirty="0" smtClean="0">
                <a:solidFill>
                  <a:srgbClr val="FF0000"/>
                </a:solidFill>
              </a:rPr>
              <a:t>:</a:t>
            </a:r>
            <a:endParaRPr lang="ru-RU" sz="2400" b="1" i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102667" y="2420273"/>
            <a:ext cx="79928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err="1">
                <a:solidFill>
                  <a:srgbClr val="FF0000"/>
                </a:solidFill>
              </a:rPr>
              <a:t>Ідея</a:t>
            </a:r>
            <a:r>
              <a:rPr lang="ru-RU" sz="2400" b="1" i="1" dirty="0">
                <a:solidFill>
                  <a:srgbClr val="FF0000"/>
                </a:solidFill>
              </a:rPr>
              <a:t>: </a:t>
            </a:r>
            <a:r>
              <a:rPr lang="ru-RU" sz="2400" b="1" i="1" dirty="0" err="1" smtClean="0"/>
              <a:t>уславлення</a:t>
            </a:r>
            <a:r>
              <a:rPr lang="ru-RU" sz="2400" b="1" i="1" dirty="0" smtClean="0"/>
              <a:t> </a:t>
            </a:r>
            <a:r>
              <a:rPr lang="ru-RU" sz="2400" b="1" i="1" dirty="0" err="1"/>
              <a:t>романтичних</a:t>
            </a:r>
            <a:r>
              <a:rPr lang="ru-RU" sz="2400" b="1" i="1" dirty="0"/>
              <a:t> </a:t>
            </a:r>
            <a:r>
              <a:rPr lang="ru-RU" sz="2400" b="1" i="1" dirty="0" err="1"/>
              <a:t>почуттів</a:t>
            </a:r>
            <a:r>
              <a:rPr lang="ru-RU" sz="2400" b="1" i="1" dirty="0"/>
              <a:t> молодого </a:t>
            </a:r>
            <a:r>
              <a:rPr lang="ru-RU" sz="2400" b="1" i="1" dirty="0" err="1"/>
              <a:t>поета</a:t>
            </a:r>
            <a:r>
              <a:rPr lang="ru-RU" sz="2400" b="1" i="1" dirty="0"/>
              <a:t>, а </a:t>
            </a:r>
            <a:r>
              <a:rPr lang="ru-RU" sz="2400" b="1" i="1" dirty="0" err="1" smtClean="0"/>
              <a:t>саме</a:t>
            </a:r>
            <a:r>
              <a:rPr lang="ru-RU" sz="2400" b="1" i="1" dirty="0" smtClean="0"/>
              <a:t>: </a:t>
            </a:r>
            <a:r>
              <a:rPr lang="ru-RU" sz="2400" b="1" i="1" dirty="0" err="1"/>
              <a:t>вічного</a:t>
            </a:r>
            <a:r>
              <a:rPr lang="ru-RU" sz="2400" b="1" i="1" dirty="0"/>
              <a:t> </a:t>
            </a:r>
            <a:r>
              <a:rPr lang="ru-RU" sz="2400" b="1" i="1" dirty="0" err="1" smtClean="0"/>
              <a:t>кохання</a:t>
            </a:r>
            <a:r>
              <a:rPr lang="ru-RU" sz="2400" b="1" i="1" dirty="0" smtClean="0"/>
              <a:t>.</a:t>
            </a:r>
            <a:endParaRPr lang="ru-RU" sz="2400" b="1" i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077346" y="3282952"/>
            <a:ext cx="78151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rgbClr val="FF0000"/>
                </a:solidFill>
              </a:rPr>
              <a:t>Жанр: </a:t>
            </a:r>
            <a:r>
              <a:rPr lang="ru-RU" sz="2400" b="1" i="1" dirty="0" err="1"/>
              <a:t>інтимна</a:t>
            </a:r>
            <a:r>
              <a:rPr lang="ru-RU" sz="2400" b="1" i="1" dirty="0"/>
              <a:t> </a:t>
            </a:r>
            <a:r>
              <a:rPr lang="ru-RU" sz="2400" b="1" i="1" dirty="0" err="1"/>
              <a:t>лірика</a:t>
            </a:r>
            <a:r>
              <a:rPr lang="ru-RU" sz="2400" b="1" i="1" dirty="0"/>
              <a:t>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005338" y="3768823"/>
            <a:ext cx="79591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err="1">
                <a:solidFill>
                  <a:srgbClr val="FF0000"/>
                </a:solidFill>
              </a:rPr>
              <a:t>Провідний</a:t>
            </a:r>
            <a:r>
              <a:rPr lang="ru-RU" sz="2400" b="1" i="1" dirty="0">
                <a:solidFill>
                  <a:srgbClr val="FF0000"/>
                </a:solidFill>
              </a:rPr>
              <a:t> мотив: </a:t>
            </a:r>
            <a:r>
              <a:rPr lang="ru-RU" sz="2400" b="1" i="1" dirty="0" err="1"/>
              <a:t>нестерпна</a:t>
            </a:r>
            <a:r>
              <a:rPr lang="ru-RU" sz="2400" b="1" i="1" dirty="0"/>
              <a:t> туга за </a:t>
            </a:r>
            <a:r>
              <a:rPr lang="ru-RU" sz="2400" b="1" i="1" dirty="0" err="1"/>
              <a:t>втраченим</a:t>
            </a:r>
            <a:r>
              <a:rPr lang="ru-RU" sz="2400" b="1" i="1" dirty="0"/>
              <a:t> </a:t>
            </a:r>
            <a:r>
              <a:rPr lang="ru-RU" sz="2400" b="1" i="1" dirty="0" err="1"/>
              <a:t>коханням</a:t>
            </a:r>
            <a:r>
              <a:rPr lang="ru-RU" sz="2400" b="1" i="1" dirty="0"/>
              <a:t>, </a:t>
            </a:r>
            <a:r>
              <a:rPr lang="ru-RU" sz="2400" b="1" i="1" dirty="0" err="1" smtClean="0"/>
              <a:t>поєднана</a:t>
            </a:r>
            <a:r>
              <a:rPr lang="ru-RU" sz="2400" b="1" i="1" dirty="0" smtClean="0"/>
              <a:t> </a:t>
            </a:r>
            <a:r>
              <a:rPr lang="ru-RU" sz="2400" b="1" i="1" dirty="0" err="1"/>
              <a:t>зі</a:t>
            </a:r>
            <a:r>
              <a:rPr lang="ru-RU" sz="2400" b="1" i="1" dirty="0"/>
              <a:t> </a:t>
            </a:r>
            <a:r>
              <a:rPr lang="ru-RU" sz="2400" b="1" i="1" dirty="0" err="1"/>
              <a:t>світлим</a:t>
            </a:r>
            <a:r>
              <a:rPr lang="ru-RU" sz="2400" b="1" i="1" dirty="0"/>
              <a:t> </a:t>
            </a:r>
            <a:r>
              <a:rPr lang="ru-RU" sz="2400" b="1" i="1" dirty="0" err="1"/>
              <a:t>спогадом</a:t>
            </a:r>
            <a:r>
              <a:rPr lang="ru-RU" sz="2400" b="1" i="1" dirty="0"/>
              <a:t> про </a:t>
            </a:r>
            <a:r>
              <a:rPr lang="ru-RU" sz="2400" b="1" i="1" dirty="0" err="1"/>
              <a:t>нього</a:t>
            </a:r>
            <a:r>
              <a:rPr lang="ru-RU" sz="2400" b="1" i="1" dirty="0"/>
              <a:t>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077346" y="4598874"/>
            <a:ext cx="77078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err="1">
                <a:solidFill>
                  <a:srgbClr val="FF0000"/>
                </a:solidFill>
              </a:rPr>
              <a:t>Віршовий</a:t>
            </a:r>
            <a:r>
              <a:rPr lang="ru-RU" sz="2400" b="1" i="1" dirty="0">
                <a:solidFill>
                  <a:srgbClr val="FF0000"/>
                </a:solidFill>
              </a:rPr>
              <a:t> </a:t>
            </a:r>
            <a:r>
              <a:rPr lang="ru-RU" sz="2400" b="1" i="1" dirty="0" err="1">
                <a:solidFill>
                  <a:srgbClr val="FF0000"/>
                </a:solidFill>
              </a:rPr>
              <a:t>розмір</a:t>
            </a:r>
            <a:r>
              <a:rPr lang="ru-RU" sz="2400" b="1" i="1" dirty="0">
                <a:solidFill>
                  <a:srgbClr val="FF0000"/>
                </a:solidFill>
              </a:rPr>
              <a:t>: </a:t>
            </a:r>
            <a:r>
              <a:rPr lang="ru-RU" sz="2400" b="1" i="1" dirty="0"/>
              <a:t>ямб.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979712" y="1232389"/>
            <a:ext cx="70567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err="1"/>
              <a:t>зображення</a:t>
            </a:r>
            <a:r>
              <a:rPr lang="ru-RU" sz="2400" b="1" i="1" dirty="0"/>
              <a:t> великого </a:t>
            </a:r>
            <a:r>
              <a:rPr lang="ru-RU" sz="2400" b="1" i="1" dirty="0" err="1"/>
              <a:t>кохання</a:t>
            </a:r>
            <a:r>
              <a:rPr lang="ru-RU" sz="2400" b="1" i="1" dirty="0"/>
              <a:t> до </a:t>
            </a:r>
            <a:r>
              <a:rPr lang="ru-RU" sz="2400" b="1" i="1" dirty="0" err="1"/>
              <a:t>ніжної</a:t>
            </a:r>
            <a:r>
              <a:rPr lang="ru-RU" sz="2400" b="1" i="1" dirty="0"/>
              <a:t> та </a:t>
            </a:r>
            <a:r>
              <a:rPr lang="ru-RU" sz="2400" b="1" i="1" dirty="0" err="1"/>
              <a:t>величної</a:t>
            </a:r>
            <a:r>
              <a:rPr lang="ru-RU" sz="2400" b="1" i="1" dirty="0"/>
              <a:t> </a:t>
            </a:r>
            <a:r>
              <a:rPr lang="ru-RU" sz="2400" b="1" i="1" dirty="0" err="1"/>
              <a:t>Панни</a:t>
            </a:r>
            <a:r>
              <a:rPr lang="ru-RU" sz="2400" b="1" i="1" dirty="0"/>
              <a:t>, </a:t>
            </a:r>
            <a:r>
              <a:rPr lang="ru-RU" sz="2400" b="1" i="1" dirty="0" err="1" smtClean="0"/>
              <a:t>відображення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нестерпної</a:t>
            </a:r>
            <a:r>
              <a:rPr lang="ru-RU" sz="2400" b="1" i="1" dirty="0" smtClean="0"/>
              <a:t> туги </a:t>
            </a:r>
            <a:r>
              <a:rPr lang="ru-RU" sz="2400" b="1" i="1" dirty="0"/>
              <a:t>за </a:t>
            </a:r>
            <a:r>
              <a:rPr lang="ru-RU" sz="2400" b="1" i="1" dirty="0" err="1" smtClean="0"/>
              <a:t>втраченим</a:t>
            </a:r>
            <a:r>
              <a:rPr lang="ru-RU" sz="2400" b="1" i="1" dirty="0" smtClean="0"/>
              <a:t>.</a:t>
            </a:r>
            <a:endParaRPr lang="ru-RU" sz="2400" b="1" i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077346" y="5061485"/>
            <a:ext cx="782994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err="1">
                <a:solidFill>
                  <a:srgbClr val="FF0000"/>
                </a:solidFill>
              </a:rPr>
              <a:t>Композиція</a:t>
            </a:r>
            <a:r>
              <a:rPr lang="ru-RU" sz="2400" b="1" i="1" dirty="0">
                <a:solidFill>
                  <a:srgbClr val="FF0000"/>
                </a:solidFill>
              </a:rPr>
              <a:t>: </a:t>
            </a:r>
            <a:r>
              <a:rPr lang="ru-RU" sz="2400" b="1" i="1" dirty="0" err="1"/>
              <a:t>вірш</a:t>
            </a:r>
            <a:r>
              <a:rPr lang="ru-RU" sz="2400" b="1" i="1" dirty="0"/>
              <a:t> </a:t>
            </a:r>
            <a:r>
              <a:rPr lang="ru-RU" sz="2400" b="1" i="1" dirty="0" err="1"/>
              <a:t>складається</a:t>
            </a:r>
            <a:r>
              <a:rPr lang="ru-RU" sz="2400" b="1" i="1" dirty="0"/>
              <a:t> з </a:t>
            </a:r>
            <a:r>
              <a:rPr lang="ru-RU" sz="2400" b="1" i="1" dirty="0" err="1"/>
              <a:t>двох</a:t>
            </a:r>
            <a:r>
              <a:rPr lang="ru-RU" sz="2400" b="1" i="1" dirty="0"/>
              <a:t> </a:t>
            </a:r>
            <a:r>
              <a:rPr lang="ru-RU" sz="2400" b="1" i="1" dirty="0" err="1"/>
              <a:t>восьмирядкових</a:t>
            </a:r>
            <a:r>
              <a:rPr lang="ru-RU" sz="2400" b="1" i="1" dirty="0"/>
              <a:t> строф. Перша строфа – мажорна, </a:t>
            </a:r>
            <a:r>
              <a:rPr lang="ru-RU" sz="2400" b="1" i="1" dirty="0" err="1"/>
              <a:t>це</a:t>
            </a:r>
            <a:r>
              <a:rPr lang="ru-RU" sz="2400" b="1" i="1" dirty="0"/>
              <a:t> </a:t>
            </a:r>
            <a:r>
              <a:rPr lang="ru-RU" sz="2400" b="1" i="1" dirty="0" err="1"/>
              <a:t>згадка</a:t>
            </a:r>
            <a:r>
              <a:rPr lang="ru-RU" sz="2400" b="1" i="1" dirty="0"/>
              <a:t> про </a:t>
            </a:r>
            <a:r>
              <a:rPr lang="ru-RU" sz="2400" b="1" i="1" dirty="0" err="1"/>
              <a:t>ніжне</a:t>
            </a:r>
            <a:r>
              <a:rPr lang="ru-RU" sz="2400" b="1" i="1" dirty="0"/>
              <a:t> </a:t>
            </a:r>
            <a:r>
              <a:rPr lang="ru-RU" sz="2400" b="1" i="1" dirty="0" err="1"/>
              <a:t>почуття</a:t>
            </a:r>
            <a:r>
              <a:rPr lang="ru-RU" sz="2400" b="1" i="1" dirty="0"/>
              <a:t>. Друга – </a:t>
            </a:r>
            <a:r>
              <a:rPr lang="ru-RU" sz="2400" b="1" i="1" dirty="0" err="1"/>
              <a:t>мінорна</a:t>
            </a:r>
            <a:r>
              <a:rPr lang="ru-RU" sz="2400" b="1" i="1" dirty="0"/>
              <a:t>, </a:t>
            </a:r>
            <a:r>
              <a:rPr lang="ru-RU" sz="2400" b="1" i="1" dirty="0" err="1"/>
              <a:t>сум</a:t>
            </a:r>
            <a:r>
              <a:rPr lang="ru-RU" sz="2400" b="1" i="1" dirty="0"/>
              <a:t>, туга за </a:t>
            </a:r>
            <a:r>
              <a:rPr lang="ru-RU" sz="2400" b="1" i="1" dirty="0" err="1"/>
              <a:t>втраченим</a:t>
            </a:r>
            <a:r>
              <a:rPr lang="ru-RU" sz="2400" b="1" i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217667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43608" y="188640"/>
            <a:ext cx="7920880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err="1">
                <a:solidFill>
                  <a:srgbClr val="FF0000"/>
                </a:solidFill>
              </a:rPr>
              <a:t>Е</a:t>
            </a:r>
            <a:r>
              <a:rPr lang="ru-RU" sz="2000" b="1" i="1" dirty="0" err="1" smtClean="0">
                <a:solidFill>
                  <a:srgbClr val="FF0000"/>
                </a:solidFill>
              </a:rPr>
              <a:t>пітети</a:t>
            </a:r>
            <a:r>
              <a:rPr lang="ru-RU" sz="2000" b="1" i="1" dirty="0" smtClean="0">
                <a:solidFill>
                  <a:srgbClr val="FF0000"/>
                </a:solidFill>
              </a:rPr>
              <a:t> : </a:t>
            </a:r>
            <a:r>
              <a:rPr lang="ru-RU" sz="2000" b="1" i="1" dirty="0" smtClean="0"/>
              <a:t>зимовий </a:t>
            </a:r>
            <a:r>
              <a:rPr lang="ru-RU" sz="2000" b="1" i="1" dirty="0" err="1"/>
              <a:t>вечір</a:t>
            </a:r>
            <a:r>
              <a:rPr lang="ru-RU" sz="2000" b="1" i="1" dirty="0" smtClean="0"/>
              <a:t>,;</a:t>
            </a:r>
            <a:endParaRPr lang="ru-RU" sz="2000" b="1" i="1" dirty="0"/>
          </a:p>
          <a:p>
            <a:r>
              <a:rPr lang="ru-RU" sz="2000" b="1" i="1" dirty="0" err="1" smtClean="0">
                <a:solidFill>
                  <a:srgbClr val="FF0000"/>
                </a:solidFill>
              </a:rPr>
              <a:t>Метафори</a:t>
            </a:r>
            <a:r>
              <a:rPr lang="ru-RU" sz="2000" b="1" i="1" dirty="0">
                <a:solidFill>
                  <a:srgbClr val="FF0000"/>
                </a:solidFill>
              </a:rPr>
              <a:t> </a:t>
            </a:r>
            <a:r>
              <a:rPr lang="ru-RU" sz="2000" b="1" i="1" dirty="0" smtClean="0">
                <a:solidFill>
                  <a:srgbClr val="FF0000"/>
                </a:solidFill>
              </a:rPr>
              <a:t>:</a:t>
            </a:r>
            <a:r>
              <a:rPr lang="ru-RU" sz="2000" b="1" i="1" dirty="0" err="1" smtClean="0"/>
              <a:t>любові</a:t>
            </a:r>
            <a:r>
              <a:rPr lang="ru-RU" sz="2000" b="1" i="1" dirty="0" smtClean="0"/>
              <a:t> </a:t>
            </a:r>
            <a:r>
              <a:rPr lang="ru-RU" sz="2000" b="1" i="1" dirty="0" err="1"/>
              <a:t>усміх</a:t>
            </a:r>
            <a:r>
              <a:rPr lang="ru-RU" sz="2000" b="1" i="1" dirty="0"/>
              <a:t> </a:t>
            </a:r>
            <a:r>
              <a:rPr lang="ru-RU" sz="2000" b="1" i="1" dirty="0" err="1"/>
              <a:t>квітне</a:t>
            </a:r>
            <a:r>
              <a:rPr lang="ru-RU" sz="2000" b="1" i="1" dirty="0"/>
              <a:t> раз, </a:t>
            </a:r>
            <a:r>
              <a:rPr lang="ru-RU" sz="2000" b="1" i="1" dirty="0" err="1"/>
              <a:t>шепіт</a:t>
            </a:r>
            <a:r>
              <a:rPr lang="ru-RU" sz="2000" b="1" i="1" dirty="0"/>
              <a:t> </a:t>
            </a:r>
            <a:r>
              <a:rPr lang="ru-RU" sz="2000" b="1" i="1" dirty="0" smtClean="0"/>
              <a:t>гаю;</a:t>
            </a:r>
            <a:endParaRPr lang="ru-RU" sz="2000" b="1" i="1" dirty="0"/>
          </a:p>
          <a:p>
            <a:r>
              <a:rPr lang="ru-RU" sz="2000" b="1" i="1" dirty="0" err="1" smtClean="0">
                <a:solidFill>
                  <a:srgbClr val="FF0000"/>
                </a:solidFill>
              </a:rPr>
              <a:t>Порівняння</a:t>
            </a:r>
            <a:r>
              <a:rPr lang="ru-RU" sz="2000" b="1" i="1" dirty="0" smtClean="0">
                <a:solidFill>
                  <a:srgbClr val="FF0000"/>
                </a:solidFill>
              </a:rPr>
              <a:t>: </a:t>
            </a:r>
            <a:r>
              <a:rPr lang="ru-RU" sz="2000" b="1" i="1" dirty="0" smtClean="0"/>
              <a:t>я </a:t>
            </a:r>
            <a:r>
              <a:rPr lang="ru-RU" sz="2000" b="1" i="1" dirty="0" err="1"/>
              <a:t>ваші</a:t>
            </a:r>
            <a:r>
              <a:rPr lang="ru-RU" sz="2000" b="1" i="1" dirty="0"/>
              <a:t> </a:t>
            </a:r>
            <a:r>
              <a:rPr lang="ru-RU" sz="2000" b="1" i="1" dirty="0" err="1"/>
              <a:t>очі</a:t>
            </a:r>
            <a:r>
              <a:rPr lang="ru-RU" sz="2000" b="1" i="1" dirty="0"/>
              <a:t> </a:t>
            </a:r>
            <a:r>
              <a:rPr lang="ru-RU" sz="2000" b="1" i="1" dirty="0" err="1"/>
              <a:t>пам’ятаю</a:t>
            </a:r>
            <a:r>
              <a:rPr lang="ru-RU" sz="2000" b="1" i="1" dirty="0"/>
              <a:t>, як </a:t>
            </a:r>
            <a:r>
              <a:rPr lang="ru-RU" sz="2000" b="1" i="1" dirty="0" err="1"/>
              <a:t>музику</a:t>
            </a:r>
            <a:r>
              <a:rPr lang="ru-RU" sz="2000" b="1" i="1" dirty="0"/>
              <a:t>, як </a:t>
            </a:r>
            <a:r>
              <a:rPr lang="ru-RU" sz="2000" b="1" i="1" dirty="0" err="1" smtClean="0"/>
              <a:t>спів</a:t>
            </a:r>
            <a:r>
              <a:rPr lang="ru-RU" sz="2000" b="1" i="1" dirty="0" smtClean="0"/>
              <a:t>;</a:t>
            </a:r>
          </a:p>
          <a:p>
            <a:r>
              <a:rPr lang="ru-RU" sz="2000" b="1" i="1" dirty="0" err="1" smtClean="0">
                <a:solidFill>
                  <a:srgbClr val="FF0000"/>
                </a:solidFill>
              </a:rPr>
              <a:t>Парцеляція</a:t>
            </a:r>
            <a:r>
              <a:rPr lang="ru-RU" sz="2000" b="1" i="1" dirty="0" smtClean="0">
                <a:solidFill>
                  <a:srgbClr val="FF0000"/>
                </a:solidFill>
              </a:rPr>
              <a:t>: </a:t>
            </a:r>
            <a:r>
              <a:rPr lang="ru-RU" sz="2000" b="1" i="1" dirty="0" smtClean="0"/>
              <a:t>Я </a:t>
            </a:r>
            <a:r>
              <a:rPr lang="ru-RU" sz="2000" b="1" i="1" dirty="0"/>
              <a:t>– сам. </a:t>
            </a:r>
            <a:r>
              <a:rPr lang="ru-RU" sz="2000" b="1" i="1" dirty="0" err="1"/>
              <a:t>Вікно</a:t>
            </a:r>
            <a:r>
              <a:rPr lang="ru-RU" sz="2000" b="1" i="1" dirty="0"/>
              <a:t>. </a:t>
            </a:r>
            <a:r>
              <a:rPr lang="ru-RU" sz="2000" b="1" i="1" dirty="0" err="1"/>
              <a:t>Сніги</a:t>
            </a:r>
            <a:r>
              <a:rPr lang="ru-RU" sz="2000" b="1" i="1" dirty="0"/>
              <a:t>. Давно. Зимовий </a:t>
            </a:r>
            <a:r>
              <a:rPr lang="ru-RU" sz="2000" b="1" i="1" dirty="0" err="1"/>
              <a:t>вечір</a:t>
            </a:r>
            <a:r>
              <a:rPr lang="ru-RU" sz="2000" b="1" i="1" dirty="0"/>
              <a:t>. Тиша. Ми</a:t>
            </a:r>
            <a:r>
              <a:rPr lang="ru-RU" sz="2000" b="1" i="1" dirty="0" smtClean="0"/>
              <a:t>.</a:t>
            </a:r>
          </a:p>
          <a:p>
            <a:r>
              <a:rPr lang="ru-RU" sz="2000" b="1" i="1" dirty="0" err="1" smtClean="0">
                <a:solidFill>
                  <a:srgbClr val="FF0000"/>
                </a:solidFill>
              </a:rPr>
              <a:t>Використання</a:t>
            </a:r>
            <a:r>
              <a:rPr lang="ru-RU" sz="2000" b="1" i="1" dirty="0" smtClean="0">
                <a:solidFill>
                  <a:srgbClr val="FF0000"/>
                </a:solidFill>
              </a:rPr>
              <a:t> </a:t>
            </a:r>
            <a:r>
              <a:rPr lang="ru-RU" sz="2000" b="1" i="1" dirty="0" err="1" smtClean="0">
                <a:solidFill>
                  <a:srgbClr val="FF0000"/>
                </a:solidFill>
              </a:rPr>
              <a:t>повторів</a:t>
            </a:r>
            <a:r>
              <a:rPr lang="ru-RU" sz="2000" b="1" i="1" dirty="0"/>
              <a:t>: </a:t>
            </a:r>
            <a:r>
              <a:rPr lang="ru-RU" sz="2000" b="1" i="1" dirty="0" smtClean="0"/>
              <a:t> </a:t>
            </a:r>
            <a:r>
              <a:rPr lang="ru-RU" sz="2000" b="1" i="1" dirty="0"/>
              <a:t>о панно </a:t>
            </a:r>
            <a:r>
              <a:rPr lang="ru-RU" sz="2000" b="1" i="1" dirty="0" err="1"/>
              <a:t>Інно</a:t>
            </a:r>
            <a:r>
              <a:rPr lang="ru-RU" sz="2000" b="1" i="1" dirty="0"/>
              <a:t>, </a:t>
            </a:r>
            <a:r>
              <a:rPr lang="ru-RU" sz="2000" b="1" i="1" dirty="0" err="1"/>
              <a:t>сніги</a:t>
            </a:r>
            <a:r>
              <a:rPr lang="ru-RU" sz="2000" b="1" i="1" dirty="0" smtClean="0"/>
              <a:t>;</a:t>
            </a:r>
          </a:p>
          <a:p>
            <a:r>
              <a:rPr lang="ru-RU" sz="2000" b="1" i="1" dirty="0" err="1" smtClean="0">
                <a:solidFill>
                  <a:srgbClr val="FF0000"/>
                </a:solidFill>
              </a:rPr>
              <a:t>Асонанс</a:t>
            </a:r>
            <a:r>
              <a:rPr lang="ru-RU" sz="2000" b="1" i="1" dirty="0" smtClean="0">
                <a:solidFill>
                  <a:srgbClr val="FF0000"/>
                </a:solidFill>
              </a:rPr>
              <a:t> </a:t>
            </a:r>
            <a:r>
              <a:rPr lang="ru-RU" sz="2000" b="1" i="1" dirty="0" err="1">
                <a:solidFill>
                  <a:srgbClr val="FF0000"/>
                </a:solidFill>
              </a:rPr>
              <a:t>літер</a:t>
            </a:r>
            <a:r>
              <a:rPr lang="ru-RU" sz="2000" b="1" i="1" dirty="0">
                <a:solidFill>
                  <a:srgbClr val="FF0000"/>
                </a:solidFill>
              </a:rPr>
              <a:t> </a:t>
            </a:r>
            <a:r>
              <a:rPr lang="ru-RU" sz="2000" b="1" i="1" u="sng" dirty="0">
                <a:solidFill>
                  <a:srgbClr val="FF0000"/>
                </a:solidFill>
              </a:rPr>
              <a:t>о, і </a:t>
            </a:r>
            <a:r>
              <a:rPr lang="ru-RU" sz="2000" b="1" i="1" dirty="0"/>
              <a:t>(</a:t>
            </a:r>
            <a:r>
              <a:rPr lang="ru-RU" sz="2000" b="1" i="1" dirty="0" err="1"/>
              <a:t>створюють</a:t>
            </a:r>
            <a:r>
              <a:rPr lang="ru-RU" sz="2000" b="1" i="1" dirty="0"/>
              <a:t> широту,, </a:t>
            </a:r>
            <a:r>
              <a:rPr lang="ru-RU" sz="2000" b="1" i="1" dirty="0" err="1"/>
              <a:t>розложистість</a:t>
            </a:r>
            <a:r>
              <a:rPr lang="ru-RU" sz="2000" b="1" i="1" dirty="0"/>
              <a:t>; </a:t>
            </a:r>
            <a:r>
              <a:rPr lang="ru-RU" sz="2000" b="1" i="1" dirty="0" err="1"/>
              <a:t>асоціюються</a:t>
            </a:r>
            <a:r>
              <a:rPr lang="ru-RU" sz="2000" b="1" i="1" dirty="0"/>
              <a:t> </a:t>
            </a:r>
            <a:r>
              <a:rPr lang="ru-RU" sz="2000" b="1" i="1" dirty="0" err="1"/>
              <a:t>зі</a:t>
            </a:r>
            <a:r>
              <a:rPr lang="ru-RU" sz="2000" b="1" i="1" dirty="0"/>
              <a:t> </a:t>
            </a:r>
            <a:r>
              <a:rPr lang="ru-RU" sz="2000" b="1" i="1" dirty="0" err="1"/>
              <a:t>спокоєм</a:t>
            </a:r>
            <a:r>
              <a:rPr lang="ru-RU" sz="2000" b="1" i="1" dirty="0"/>
              <a:t>, </a:t>
            </a:r>
            <a:r>
              <a:rPr lang="ru-RU" sz="2000" b="1" i="1" dirty="0" err="1"/>
              <a:t>ніжністю</a:t>
            </a:r>
            <a:r>
              <a:rPr lang="ru-RU" sz="2000" b="1" i="1" dirty="0"/>
              <a:t>, </a:t>
            </a:r>
            <a:r>
              <a:rPr lang="ru-RU" sz="2000" b="1" i="1" dirty="0" err="1"/>
              <a:t>болем</a:t>
            </a:r>
            <a:r>
              <a:rPr lang="ru-RU" sz="2000" b="1" i="1" dirty="0"/>
              <a:t> );</a:t>
            </a:r>
          </a:p>
          <a:p>
            <a:r>
              <a:rPr lang="ru-RU" sz="2000" b="1" i="1" dirty="0" err="1">
                <a:solidFill>
                  <a:srgbClr val="FF0000"/>
                </a:solidFill>
              </a:rPr>
              <a:t>А</a:t>
            </a:r>
            <a:r>
              <a:rPr lang="ru-RU" sz="2000" b="1" i="1" dirty="0" err="1" smtClean="0">
                <a:solidFill>
                  <a:srgbClr val="FF0000"/>
                </a:solidFill>
              </a:rPr>
              <a:t>літерація</a:t>
            </a:r>
            <a:r>
              <a:rPr lang="ru-RU" sz="2000" b="1" i="1" dirty="0" smtClean="0">
                <a:solidFill>
                  <a:srgbClr val="FF0000"/>
                </a:solidFill>
              </a:rPr>
              <a:t>  </a:t>
            </a:r>
            <a:r>
              <a:rPr lang="ru-RU" sz="2000" b="1" i="1" u="sng" dirty="0">
                <a:solidFill>
                  <a:srgbClr val="FF0000"/>
                </a:solidFill>
              </a:rPr>
              <a:t>н, в, </a:t>
            </a:r>
            <a:r>
              <a:rPr lang="ru-RU" sz="2000" b="1" i="1" dirty="0"/>
              <a:t>( в </a:t>
            </a:r>
            <a:r>
              <a:rPr lang="ru-RU" sz="2000" b="1" i="1" dirty="0" err="1"/>
              <a:t>першій</a:t>
            </a:r>
            <a:r>
              <a:rPr lang="ru-RU" sz="2000" b="1" i="1" dirty="0"/>
              <a:t> </a:t>
            </a:r>
            <a:r>
              <a:rPr lang="ru-RU" sz="2000" b="1" i="1" dirty="0" err="1"/>
              <a:t>строфі</a:t>
            </a:r>
            <a:r>
              <a:rPr lang="ru-RU" sz="2000" b="1" i="1" dirty="0"/>
              <a:t> </a:t>
            </a:r>
            <a:r>
              <a:rPr lang="ru-RU" sz="2000" b="1" i="1" dirty="0" err="1"/>
              <a:t>створює</a:t>
            </a:r>
            <a:r>
              <a:rPr lang="ru-RU" sz="2000" b="1" i="1" dirty="0"/>
              <a:t> </a:t>
            </a:r>
            <a:r>
              <a:rPr lang="ru-RU" sz="2000" b="1" i="1" dirty="0" err="1"/>
              <a:t>ніжність</a:t>
            </a:r>
            <a:r>
              <a:rPr lang="ru-RU" sz="2000" b="1" i="1" dirty="0"/>
              <a:t>, </a:t>
            </a:r>
            <a:r>
              <a:rPr lang="ru-RU" sz="2000" b="1" i="1" dirty="0" err="1"/>
              <a:t>повільність</a:t>
            </a:r>
            <a:r>
              <a:rPr lang="ru-RU" sz="2000" b="1" i="1" dirty="0"/>
              <a:t>; а </a:t>
            </a:r>
            <a:r>
              <a:rPr lang="ru-RU" sz="2000" b="1" i="1" u="sng" dirty="0" err="1">
                <a:solidFill>
                  <a:srgbClr val="FF0000"/>
                </a:solidFill>
              </a:rPr>
              <a:t>шиплячих</a:t>
            </a:r>
            <a:r>
              <a:rPr lang="ru-RU" sz="2000" b="1" i="1" dirty="0"/>
              <a:t> та </a:t>
            </a:r>
            <a:r>
              <a:rPr lang="ru-RU" sz="2000" b="1" i="1" u="sng" dirty="0">
                <a:solidFill>
                  <a:srgbClr val="FF0000"/>
                </a:solidFill>
              </a:rPr>
              <a:t>р</a:t>
            </a:r>
            <a:r>
              <a:rPr lang="ru-RU" sz="2000" b="1" i="1" dirty="0"/>
              <a:t> у </a:t>
            </a:r>
            <a:r>
              <a:rPr lang="ru-RU" sz="2000" b="1" i="1" dirty="0" err="1"/>
              <a:t>другій</a:t>
            </a:r>
            <a:r>
              <a:rPr lang="ru-RU" sz="2000" b="1" i="1" dirty="0"/>
              <a:t> </a:t>
            </a:r>
            <a:r>
              <a:rPr lang="ru-RU" sz="2000" b="1" i="1" dirty="0" err="1"/>
              <a:t>строфі</a:t>
            </a:r>
            <a:r>
              <a:rPr lang="ru-RU" sz="2000" b="1" i="1" dirty="0"/>
              <a:t> – </a:t>
            </a:r>
            <a:r>
              <a:rPr lang="ru-RU" sz="2000" b="1" i="1" dirty="0" err="1"/>
              <a:t>сум</a:t>
            </a:r>
            <a:r>
              <a:rPr lang="ru-RU" sz="2000" b="1" i="1" dirty="0"/>
              <a:t>, </a:t>
            </a:r>
            <a:r>
              <a:rPr lang="ru-RU" sz="2000" b="1" i="1" dirty="0" err="1"/>
              <a:t>швидкість</a:t>
            </a:r>
            <a:r>
              <a:rPr lang="ru-RU" sz="2000" b="1" i="1" dirty="0"/>
              <a:t>, </a:t>
            </a:r>
            <a:r>
              <a:rPr lang="ru-RU" sz="2000" b="1" i="1" dirty="0" err="1"/>
              <a:t>трагізм</a:t>
            </a:r>
            <a:r>
              <a:rPr lang="ru-RU" sz="2000" b="1" i="1" dirty="0" smtClean="0"/>
              <a:t>);</a:t>
            </a:r>
          </a:p>
          <a:p>
            <a:r>
              <a:rPr lang="ru-RU" sz="2000" b="1" i="1" dirty="0" err="1" smtClean="0">
                <a:solidFill>
                  <a:srgbClr val="FF0000"/>
                </a:solidFill>
              </a:rPr>
              <a:t>Інверсія</a:t>
            </a:r>
            <a:r>
              <a:rPr lang="ru-RU" sz="2000" b="1" i="1" dirty="0" smtClean="0">
                <a:solidFill>
                  <a:srgbClr val="FF0000"/>
                </a:solidFill>
              </a:rPr>
              <a:t>:  </a:t>
            </a:r>
            <a:r>
              <a:rPr lang="ru-RU" sz="2000" b="1" i="1" dirty="0" err="1" smtClean="0"/>
              <a:t>цвіли</a:t>
            </a:r>
            <a:r>
              <a:rPr lang="ru-RU" sz="2000" b="1" i="1" dirty="0" smtClean="0"/>
              <a:t> </a:t>
            </a:r>
            <a:r>
              <a:rPr lang="ru-RU" sz="2000" b="1" i="1" dirty="0" err="1"/>
              <a:t>луги</a:t>
            </a:r>
            <a:r>
              <a:rPr lang="ru-RU" sz="2000" b="1" i="1" dirty="0"/>
              <a:t>, сестру я </a:t>
            </a:r>
            <a:r>
              <a:rPr lang="ru-RU" sz="2000" b="1" i="1" dirty="0" smtClean="0"/>
              <a:t>вашу </a:t>
            </a:r>
            <a:r>
              <a:rPr lang="ru-RU" sz="2000" b="1" i="1" dirty="0"/>
              <a:t>так любив</a:t>
            </a:r>
            <a:r>
              <a:rPr lang="ru-RU" sz="2000" b="1" i="1" dirty="0" smtClean="0"/>
              <a:t>;</a:t>
            </a:r>
          </a:p>
          <a:p>
            <a:r>
              <a:rPr lang="ru-RU" sz="2000" b="1" i="1" dirty="0" err="1" smtClean="0">
                <a:solidFill>
                  <a:srgbClr val="FF0000"/>
                </a:solidFill>
              </a:rPr>
              <a:t>Авторські</a:t>
            </a:r>
            <a:r>
              <a:rPr lang="ru-RU" sz="2000" b="1" i="1" dirty="0" smtClean="0">
                <a:solidFill>
                  <a:srgbClr val="FF0000"/>
                </a:solidFill>
              </a:rPr>
              <a:t> </a:t>
            </a:r>
            <a:r>
              <a:rPr lang="ru-RU" sz="2000" b="1" i="1" dirty="0" err="1" smtClean="0">
                <a:solidFill>
                  <a:srgbClr val="FF0000"/>
                </a:solidFill>
              </a:rPr>
              <a:t>неологізми</a:t>
            </a:r>
            <a:r>
              <a:rPr lang="ru-RU" sz="2000" b="1" i="1" dirty="0" smtClean="0">
                <a:solidFill>
                  <a:srgbClr val="FF0000"/>
                </a:solidFill>
              </a:rPr>
              <a:t>: </a:t>
            </a:r>
            <a:r>
              <a:rPr lang="ru-RU" sz="2000" b="1" i="1" dirty="0" err="1" smtClean="0"/>
              <a:t>дитинно</a:t>
            </a:r>
            <a:r>
              <a:rPr lang="ru-RU" sz="2000" b="1" i="1" dirty="0"/>
              <a:t>, </a:t>
            </a:r>
            <a:r>
              <a:rPr lang="ru-RU" sz="2000" b="1" i="1" dirty="0" err="1" smtClean="0"/>
              <a:t>злотоцінно</a:t>
            </a:r>
            <a:r>
              <a:rPr lang="ru-RU" sz="2000" b="1" i="1" dirty="0" smtClean="0"/>
              <a:t>;</a:t>
            </a:r>
            <a:endParaRPr lang="ru-RU" sz="2000" b="1" i="1" dirty="0"/>
          </a:p>
          <a:p>
            <a:r>
              <a:rPr lang="ru-RU" sz="2000" b="1" i="1" dirty="0" err="1" smtClean="0">
                <a:solidFill>
                  <a:srgbClr val="FF0000"/>
                </a:solidFill>
              </a:rPr>
              <a:t>Риторичні</a:t>
            </a:r>
            <a:r>
              <a:rPr lang="ru-RU" sz="2000" b="1" i="1" dirty="0" smtClean="0">
                <a:solidFill>
                  <a:srgbClr val="FF0000"/>
                </a:solidFill>
              </a:rPr>
              <a:t>  </a:t>
            </a:r>
            <a:r>
              <a:rPr lang="ru-RU" sz="2000" b="1" i="1" dirty="0" err="1" smtClean="0">
                <a:solidFill>
                  <a:srgbClr val="FF0000"/>
                </a:solidFill>
              </a:rPr>
              <a:t>звертання</a:t>
            </a:r>
            <a:r>
              <a:rPr lang="ru-RU" sz="2000" b="1" i="1" dirty="0" smtClean="0">
                <a:solidFill>
                  <a:srgbClr val="FF0000"/>
                </a:solidFill>
              </a:rPr>
              <a:t>, </a:t>
            </a:r>
            <a:r>
              <a:rPr lang="ru-RU" sz="2000" b="1" i="1" dirty="0" err="1" smtClean="0">
                <a:solidFill>
                  <a:srgbClr val="FF0000"/>
                </a:solidFill>
              </a:rPr>
              <a:t>запитання</a:t>
            </a:r>
            <a:r>
              <a:rPr lang="ru-RU" sz="2000" b="1" i="1" dirty="0" smtClean="0">
                <a:solidFill>
                  <a:srgbClr val="FF0000"/>
                </a:solidFill>
              </a:rPr>
              <a:t>, </a:t>
            </a:r>
            <a:r>
              <a:rPr lang="ru-RU" sz="2000" b="1" i="1" dirty="0" err="1" smtClean="0">
                <a:solidFill>
                  <a:srgbClr val="FF0000"/>
                </a:solidFill>
              </a:rPr>
              <a:t>ствердження</a:t>
            </a:r>
            <a:r>
              <a:rPr lang="ru-RU" sz="2000" b="1" i="1" dirty="0" smtClean="0">
                <a:solidFill>
                  <a:srgbClr val="FF0000"/>
                </a:solidFill>
              </a:rPr>
              <a:t>: </a:t>
            </a:r>
            <a:r>
              <a:rPr lang="ru-RU" sz="2000" b="1" i="1" dirty="0" smtClean="0"/>
              <a:t>О </a:t>
            </a:r>
            <a:r>
              <a:rPr lang="ru-RU" sz="2000" b="1" i="1" dirty="0"/>
              <a:t>панно </a:t>
            </a:r>
            <a:r>
              <a:rPr lang="ru-RU" sz="2000" b="1" i="1" dirty="0" err="1"/>
              <a:t>Інно</a:t>
            </a:r>
            <a:r>
              <a:rPr lang="ru-RU" sz="2000" b="1" i="1" dirty="0"/>
              <a:t>, панно </a:t>
            </a:r>
            <a:r>
              <a:rPr lang="ru-RU" sz="2000" b="1" i="1" dirty="0" err="1"/>
              <a:t>Інно</a:t>
            </a:r>
            <a:r>
              <a:rPr lang="ru-RU" sz="2000" b="1" i="1" dirty="0"/>
              <a:t>!; Любив? </a:t>
            </a:r>
            <a:r>
              <a:rPr lang="ru-RU" sz="2000" b="1" i="1" dirty="0" err="1"/>
              <a:t>Ти</a:t>
            </a:r>
            <a:r>
              <a:rPr lang="ru-RU" sz="2000" b="1" i="1" dirty="0"/>
              <a:t> </a:t>
            </a:r>
            <a:r>
              <a:rPr lang="ru-RU" sz="2000" b="1" i="1" dirty="0" err="1"/>
              <a:t>рідну</a:t>
            </a:r>
            <a:r>
              <a:rPr lang="ru-RU" sz="2000" b="1" i="1" dirty="0"/>
              <a:t> </a:t>
            </a:r>
            <a:r>
              <a:rPr lang="ru-RU" sz="2000" b="1" i="1" dirty="0" err="1"/>
              <a:t>стрів</a:t>
            </a:r>
            <a:r>
              <a:rPr lang="ru-RU" sz="2000" b="1" i="1" dirty="0" smtClean="0"/>
              <a:t>!;</a:t>
            </a:r>
            <a:endParaRPr lang="ru-RU" sz="2000" b="1" i="1" dirty="0"/>
          </a:p>
          <a:p>
            <a:r>
              <a:rPr lang="ru-RU" sz="2000" b="1" i="1" dirty="0" smtClean="0">
                <a:solidFill>
                  <a:srgbClr val="FF0000"/>
                </a:solidFill>
              </a:rPr>
              <a:t>Оксиморон: </a:t>
            </a:r>
            <a:r>
              <a:rPr lang="ru-RU" sz="2000" b="1" i="1" dirty="0" err="1" smtClean="0"/>
              <a:t>любові</a:t>
            </a:r>
            <a:r>
              <a:rPr lang="ru-RU" sz="2000" b="1" i="1" dirty="0" smtClean="0"/>
              <a:t> </a:t>
            </a:r>
            <a:r>
              <a:rPr lang="ru-RU" sz="2000" b="1" i="1" dirty="0" err="1"/>
              <a:t>усміх</a:t>
            </a:r>
            <a:r>
              <a:rPr lang="ru-RU" sz="2000" b="1" i="1" dirty="0"/>
              <a:t> </a:t>
            </a:r>
            <a:r>
              <a:rPr lang="ru-RU" sz="2000" b="1" i="1" dirty="0" err="1"/>
              <a:t>квітне</a:t>
            </a:r>
            <a:r>
              <a:rPr lang="ru-RU" sz="2000" b="1" i="1" dirty="0"/>
              <a:t> раз – </a:t>
            </a:r>
            <a:r>
              <a:rPr lang="ru-RU" sz="2000" b="1" i="1" dirty="0" err="1"/>
              <a:t>ще</a:t>
            </a:r>
            <a:r>
              <a:rPr lang="ru-RU" sz="2000" b="1" i="1" dirty="0"/>
              <a:t> й </a:t>
            </a:r>
            <a:r>
              <a:rPr lang="ru-RU" sz="2000" b="1" i="1" dirty="0" err="1" smtClean="0"/>
              <a:t>тлінно</a:t>
            </a:r>
            <a:r>
              <a:rPr lang="ru-RU" sz="2000" b="1" i="1" dirty="0" smtClean="0"/>
              <a:t>;</a:t>
            </a:r>
          </a:p>
          <a:p>
            <a:r>
              <a:rPr lang="ru-RU" sz="2000" b="1" i="1" dirty="0" err="1" smtClean="0">
                <a:solidFill>
                  <a:srgbClr val="FF0000"/>
                </a:solidFill>
              </a:rPr>
              <a:t>Символи</a:t>
            </a:r>
            <a:r>
              <a:rPr lang="ru-RU" sz="2000" b="1" i="1" dirty="0" smtClean="0">
                <a:solidFill>
                  <a:srgbClr val="FF0000"/>
                </a:solidFill>
              </a:rPr>
              <a:t>:  </a:t>
            </a:r>
            <a:r>
              <a:rPr lang="ru-RU" sz="2000" b="1" i="1" dirty="0" err="1"/>
              <a:t>вікно</a:t>
            </a:r>
            <a:r>
              <a:rPr lang="ru-RU" sz="2000" b="1" i="1" dirty="0"/>
              <a:t> – </a:t>
            </a:r>
            <a:r>
              <a:rPr lang="ru-RU" sz="2000" b="1" i="1" dirty="0" err="1"/>
              <a:t>розлука</a:t>
            </a:r>
            <a:r>
              <a:rPr lang="ru-RU" sz="2000" b="1" i="1" dirty="0"/>
              <a:t>, </a:t>
            </a:r>
            <a:r>
              <a:rPr lang="ru-RU" sz="2000" b="1" i="1" dirty="0" err="1"/>
              <a:t>вічність</a:t>
            </a:r>
            <a:r>
              <a:rPr lang="ru-RU" sz="2000" b="1" i="1" dirty="0"/>
              <a:t>;  </a:t>
            </a:r>
            <a:r>
              <a:rPr lang="ru-RU" sz="2000" b="1" i="1" dirty="0" err="1"/>
              <a:t>сніги</a:t>
            </a:r>
            <a:r>
              <a:rPr lang="ru-RU" sz="2000" b="1" i="1" dirty="0"/>
              <a:t> – холод </a:t>
            </a:r>
            <a:r>
              <a:rPr lang="ru-RU" sz="2000" b="1" i="1" dirty="0" err="1"/>
              <a:t>душі</a:t>
            </a:r>
            <a:r>
              <a:rPr lang="ru-RU" sz="2000" b="1" i="1" dirty="0"/>
              <a:t>, смерть </a:t>
            </a:r>
            <a:r>
              <a:rPr lang="ru-RU" sz="2000" b="1" i="1" dirty="0" err="1"/>
              <a:t>надії</a:t>
            </a:r>
            <a:r>
              <a:rPr lang="ru-RU" sz="2000" b="1" i="1" dirty="0"/>
              <a:t>, </a:t>
            </a:r>
            <a:r>
              <a:rPr lang="ru-RU" sz="2000" b="1" i="1" dirty="0" err="1"/>
              <a:t>самотність</a:t>
            </a:r>
            <a:r>
              <a:rPr lang="ru-RU" sz="2000" b="1" i="1" dirty="0"/>
              <a:t>, </a:t>
            </a:r>
            <a:r>
              <a:rPr lang="ru-RU" sz="2000" b="1" i="1" dirty="0" err="1"/>
              <a:t>безнадія</a:t>
            </a:r>
            <a:r>
              <a:rPr lang="ru-RU" sz="2000" b="1" i="1" dirty="0"/>
              <a:t>; </a:t>
            </a:r>
            <a:r>
              <a:rPr lang="ru-RU" sz="2000" b="1" i="1" dirty="0" err="1"/>
              <a:t>квітучі</a:t>
            </a:r>
            <a:r>
              <a:rPr lang="ru-RU" sz="2000" b="1" i="1" dirty="0"/>
              <a:t> </a:t>
            </a:r>
            <a:r>
              <a:rPr lang="ru-RU" sz="2000" b="1" i="1" dirty="0" err="1"/>
              <a:t>луги</a:t>
            </a:r>
            <a:r>
              <a:rPr lang="ru-RU" sz="2000" b="1" i="1" dirty="0"/>
              <a:t> – </a:t>
            </a:r>
            <a:r>
              <a:rPr lang="ru-RU" sz="2000" b="1" i="1" dirty="0" err="1"/>
              <a:t>розквіт</a:t>
            </a:r>
            <a:r>
              <a:rPr lang="ru-RU" sz="2000" b="1" i="1" dirty="0"/>
              <a:t> </a:t>
            </a:r>
            <a:r>
              <a:rPr lang="ru-RU" sz="2000" b="1" i="1" dirty="0" err="1"/>
              <a:t>кохання</a:t>
            </a:r>
            <a:r>
              <a:rPr lang="ru-RU" sz="2000" b="1" i="1" dirty="0"/>
              <a:t>; небо – </a:t>
            </a:r>
            <a:r>
              <a:rPr lang="ru-RU" sz="2000" b="1" i="1" dirty="0" err="1"/>
              <a:t>безмежжя</a:t>
            </a:r>
            <a:r>
              <a:rPr lang="ru-RU" sz="2000" b="1" i="1" dirty="0"/>
              <a:t>, потяг до </a:t>
            </a:r>
            <a:r>
              <a:rPr lang="ru-RU" sz="2000" b="1" i="1" dirty="0" err="1"/>
              <a:t>високого</a:t>
            </a:r>
            <a:r>
              <a:rPr lang="ru-RU" sz="2000" b="1" i="1" dirty="0"/>
              <a:t>; </a:t>
            </a:r>
            <a:r>
              <a:rPr lang="ru-RU" sz="2000" b="1" i="1" dirty="0" err="1"/>
              <a:t>блакитний</a:t>
            </a:r>
            <a:r>
              <a:rPr lang="ru-RU" sz="2000" b="1" i="1" dirty="0"/>
              <a:t> </a:t>
            </a:r>
            <a:r>
              <a:rPr lang="ru-RU" sz="2000" b="1" i="1" dirty="0" err="1"/>
              <a:t>колір</a:t>
            </a:r>
            <a:r>
              <a:rPr lang="ru-RU" sz="2000" b="1" i="1" dirty="0"/>
              <a:t> – </a:t>
            </a:r>
            <a:r>
              <a:rPr lang="ru-RU" sz="2000" b="1" i="1" dirty="0" err="1"/>
              <a:t>легкість</a:t>
            </a:r>
            <a:r>
              <a:rPr lang="ru-RU" sz="2000" b="1" i="1" dirty="0"/>
              <a:t>, </a:t>
            </a:r>
            <a:r>
              <a:rPr lang="ru-RU" sz="2000" b="1" i="1" dirty="0" err="1"/>
              <a:t>далечінь</a:t>
            </a:r>
            <a:r>
              <a:rPr lang="ru-RU" sz="2000" b="1" i="1" dirty="0"/>
              <a:t>;  </a:t>
            </a:r>
            <a:r>
              <a:rPr lang="ru-RU" sz="2000" b="1" i="1" dirty="0" err="1"/>
              <a:t>золотий</a:t>
            </a:r>
            <a:r>
              <a:rPr lang="ru-RU" sz="2000" b="1" i="1" dirty="0"/>
              <a:t> – </a:t>
            </a:r>
            <a:r>
              <a:rPr lang="ru-RU" sz="2000" b="1" i="1" dirty="0" err="1"/>
              <a:t>багатство</a:t>
            </a:r>
            <a:r>
              <a:rPr lang="ru-RU" sz="2000" b="1" i="1" dirty="0"/>
              <a:t> </a:t>
            </a:r>
            <a:r>
              <a:rPr lang="ru-RU" sz="2000" b="1" i="1" dirty="0" err="1"/>
              <a:t>почуттів</a:t>
            </a:r>
            <a:r>
              <a:rPr lang="ru-RU" sz="2000" b="1" i="1" dirty="0"/>
              <a:t>, </a:t>
            </a:r>
            <a:r>
              <a:rPr lang="ru-RU" sz="2000" b="1" i="1" dirty="0" err="1"/>
              <a:t>радість</a:t>
            </a:r>
            <a:r>
              <a:rPr lang="ru-RU" sz="2000" b="1" i="1" dirty="0"/>
              <a:t>, </a:t>
            </a:r>
            <a:r>
              <a:rPr lang="ru-RU" sz="2000" b="1" i="1" dirty="0" err="1"/>
              <a:t>життя</a:t>
            </a:r>
            <a:r>
              <a:rPr lang="ru-RU" sz="2000" b="1" i="1" dirty="0"/>
              <a:t>; </a:t>
            </a:r>
            <a:r>
              <a:rPr lang="ru-RU" sz="2000" b="1" i="1" dirty="0" err="1"/>
              <a:t>білий</a:t>
            </a:r>
            <a:r>
              <a:rPr lang="ru-RU" sz="2000" b="1" i="1" dirty="0"/>
              <a:t> – чистота і, в той же час, </a:t>
            </a:r>
            <a:r>
              <a:rPr lang="ru-RU" sz="2000" b="1" i="1" dirty="0" err="1" smtClean="0"/>
              <a:t>фатальність</a:t>
            </a:r>
            <a:r>
              <a:rPr lang="ru-RU" sz="2000" b="1" i="1" dirty="0" smtClean="0"/>
              <a:t>.</a:t>
            </a:r>
            <a:endParaRPr lang="ru-RU" sz="2000" b="1" i="1" dirty="0"/>
          </a:p>
          <a:p>
            <a:endParaRPr lang="ru-RU" sz="4800" b="1" i="1" dirty="0"/>
          </a:p>
          <a:p>
            <a:endParaRPr lang="ru-RU" sz="2000" b="1" i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5722936"/>
            <a:ext cx="6100191" cy="1135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76631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        </a:t>
            </a:r>
            <a:r>
              <a:rPr lang="uk-UA" b="1" dirty="0" smtClean="0">
                <a:solidFill>
                  <a:srgbClr val="FF0000"/>
                </a:solidFill>
              </a:rPr>
              <a:t>«</a:t>
            </a:r>
            <a:r>
              <a:rPr lang="uk-UA" b="1" dirty="0" err="1" smtClean="0">
                <a:solidFill>
                  <a:srgbClr val="FF0000"/>
                </a:solidFill>
              </a:rPr>
              <a:t>Пам</a:t>
            </a:r>
            <a:r>
              <a:rPr lang="en-US" b="1" dirty="0" smtClean="0">
                <a:solidFill>
                  <a:srgbClr val="FF0000"/>
                </a:solidFill>
              </a:rPr>
              <a:t>’</a:t>
            </a:r>
            <a:r>
              <a:rPr lang="uk-UA" b="1" dirty="0" smtClean="0">
                <a:solidFill>
                  <a:srgbClr val="FF0000"/>
                </a:solidFill>
              </a:rPr>
              <a:t>яті тридцяти»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http://gurchiny.narod.ru/Foto_Kruty/Foto_Kruty/IMG_8636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9" t="8765" r="4681" b="9164"/>
          <a:stretch/>
        </p:blipFill>
        <p:spPr bwMode="auto">
          <a:xfrm>
            <a:off x="0" y="0"/>
            <a:ext cx="2555776" cy="17560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 descr="http://i260.photobucket.com/albums/ii24/mirir1/231918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29345"/>
            <a:ext cx="2123728" cy="15274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http://www.plast.org.ua/reports/albums-news/userpics/13484/1334/pam-vel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34" r="9753"/>
          <a:stretch/>
        </p:blipFill>
        <p:spPr bwMode="auto">
          <a:xfrm>
            <a:off x="4259" y="3761656"/>
            <a:ext cx="2716290" cy="309634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://www.shukach.com/sites/default/files/imagecache/node-gallery-display/post_images/67/dsc_3059-39052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9" r="8305"/>
          <a:stretch/>
        </p:blipFill>
        <p:spPr bwMode="auto">
          <a:xfrm>
            <a:off x="215474" y="1743539"/>
            <a:ext cx="2505075" cy="19208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131840" y="1743539"/>
            <a:ext cx="5436096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sz="4000" b="1" i="1" dirty="0" smtClean="0"/>
              <a:t>На </a:t>
            </a:r>
            <a:r>
              <a:rPr lang="ru-RU" sz="4000" b="1" i="1" dirty="0" err="1" smtClean="0"/>
              <a:t>Аскольдовій</a:t>
            </a:r>
            <a:r>
              <a:rPr lang="ru-RU" sz="4000" b="1" i="1" dirty="0" smtClean="0"/>
              <a:t> </a:t>
            </a:r>
            <a:r>
              <a:rPr lang="ru-RU" sz="4000" b="1" i="1" dirty="0" err="1" smtClean="0"/>
              <a:t>могилі</a:t>
            </a:r>
            <a:endParaRPr lang="ru-RU" sz="4000" b="1" i="1" dirty="0" smtClean="0"/>
          </a:p>
          <a:p>
            <a:r>
              <a:rPr lang="ru-RU" sz="4000" b="1" i="1" dirty="0" err="1" smtClean="0"/>
              <a:t>Поховали</a:t>
            </a:r>
            <a:r>
              <a:rPr lang="ru-RU" sz="4000" b="1" i="1" dirty="0" smtClean="0"/>
              <a:t> </a:t>
            </a:r>
            <a:r>
              <a:rPr lang="ru-RU" sz="4000" b="1" i="1" dirty="0" err="1" smtClean="0"/>
              <a:t>їх</a:t>
            </a:r>
            <a:r>
              <a:rPr lang="ru-RU" sz="4000" b="1" i="1" dirty="0" smtClean="0"/>
              <a:t> – </a:t>
            </a:r>
          </a:p>
          <a:p>
            <a:r>
              <a:rPr lang="ru-RU" sz="4000" b="1" i="1" dirty="0" err="1" smtClean="0"/>
              <a:t>Тридцять</a:t>
            </a:r>
            <a:r>
              <a:rPr lang="ru-RU" sz="4000" b="1" i="1" dirty="0" smtClean="0"/>
              <a:t> </a:t>
            </a:r>
            <a:r>
              <a:rPr lang="ru-RU" sz="4000" b="1" i="1" dirty="0" err="1" smtClean="0"/>
              <a:t>мучнів</a:t>
            </a:r>
            <a:r>
              <a:rPr lang="ru-RU" sz="4000" b="1" i="1" dirty="0" smtClean="0"/>
              <a:t> </a:t>
            </a:r>
            <a:r>
              <a:rPr lang="ru-RU" sz="4000" b="1" i="1" dirty="0" err="1" smtClean="0"/>
              <a:t>українців</a:t>
            </a:r>
            <a:r>
              <a:rPr lang="ru-RU" sz="4000" b="1" i="1" dirty="0" smtClean="0"/>
              <a:t>,</a:t>
            </a:r>
          </a:p>
          <a:p>
            <a:r>
              <a:rPr lang="ru-RU" sz="4000" b="1" i="1" dirty="0" err="1" smtClean="0"/>
              <a:t>Славних</a:t>
            </a:r>
            <a:r>
              <a:rPr lang="ru-RU" sz="4000" b="1" i="1" dirty="0" smtClean="0"/>
              <a:t>, </a:t>
            </a:r>
            <a:r>
              <a:rPr lang="ru-RU" sz="4000" b="1" i="1" dirty="0" err="1" smtClean="0"/>
              <a:t>молодих</a:t>
            </a:r>
            <a:r>
              <a:rPr lang="ru-RU" sz="4000" b="1" i="1" dirty="0" smtClean="0"/>
              <a:t>...</a:t>
            </a:r>
          </a:p>
          <a:p>
            <a:r>
              <a:rPr lang="ru-RU" sz="4000" b="1" i="1" dirty="0" smtClean="0"/>
              <a:t>На </a:t>
            </a:r>
            <a:r>
              <a:rPr lang="ru-RU" sz="4000" b="1" i="1" dirty="0" err="1" smtClean="0"/>
              <a:t>Аскольдовій</a:t>
            </a:r>
            <a:r>
              <a:rPr lang="ru-RU" sz="4000" b="1" i="1" dirty="0" smtClean="0"/>
              <a:t> </a:t>
            </a:r>
            <a:r>
              <a:rPr lang="ru-RU" sz="4000" b="1" i="1" dirty="0" err="1" smtClean="0"/>
              <a:t>могилі</a:t>
            </a:r>
            <a:endParaRPr lang="ru-RU" sz="4000" b="1" i="1" dirty="0" smtClean="0"/>
          </a:p>
          <a:p>
            <a:r>
              <a:rPr lang="ru-RU" sz="4000" b="1" i="1" dirty="0" err="1" smtClean="0"/>
              <a:t>Український</a:t>
            </a:r>
            <a:r>
              <a:rPr lang="ru-RU" sz="4000" b="1" i="1" dirty="0" smtClean="0"/>
              <a:t> </a:t>
            </a:r>
            <a:r>
              <a:rPr lang="ru-RU" sz="4000" b="1" i="1" dirty="0" err="1" smtClean="0"/>
              <a:t>цвіт</a:t>
            </a:r>
            <a:r>
              <a:rPr lang="ru-RU" sz="4000" b="1" i="1" dirty="0" smtClean="0"/>
              <a:t>!</a:t>
            </a:r>
            <a:endParaRPr lang="ru-RU" sz="4000" b="1" i="1" dirty="0"/>
          </a:p>
        </p:txBody>
      </p:sp>
    </p:spTree>
    <p:extLst>
      <p:ext uri="{BB962C8B-B14F-4D97-AF65-F5344CB8AC3E}">
        <p14:creationId xmlns:p14="http://schemas.microsoft.com/office/powerpoint/2010/main" val="18339119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>
                <a:solidFill>
                  <a:srgbClr val="FF0000"/>
                </a:solidFill>
              </a:rPr>
              <a:t>«</a:t>
            </a:r>
            <a:r>
              <a:rPr lang="uk-UA" b="1" dirty="0" err="1">
                <a:solidFill>
                  <a:srgbClr val="FF0000"/>
                </a:solidFill>
              </a:rPr>
              <a:t>Пам</a:t>
            </a:r>
            <a:r>
              <a:rPr lang="en-US" b="1" dirty="0">
                <a:solidFill>
                  <a:srgbClr val="FF0000"/>
                </a:solidFill>
              </a:rPr>
              <a:t>’</a:t>
            </a:r>
            <a:r>
              <a:rPr lang="uk-UA" b="1" dirty="0">
                <a:solidFill>
                  <a:srgbClr val="FF0000"/>
                </a:solidFill>
              </a:rPr>
              <a:t>яті </a:t>
            </a:r>
            <a:r>
              <a:rPr lang="uk-UA" b="1" dirty="0" smtClean="0">
                <a:solidFill>
                  <a:srgbClr val="FF0000"/>
                </a:solidFill>
              </a:rPr>
              <a:t>тридцяти» (1918)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22" y="116631"/>
            <a:ext cx="884237" cy="1103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115616" y="1556792"/>
            <a:ext cx="77768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r>
              <a:rPr lang="ru-RU" sz="2400" b="1" i="1" dirty="0">
                <a:solidFill>
                  <a:srgbClr val="FF0000"/>
                </a:solidFill>
              </a:rPr>
              <a:t>Тема: </a:t>
            </a:r>
            <a:r>
              <a:rPr lang="ru-RU" sz="2400" b="1" i="1" dirty="0" err="1"/>
              <a:t>зображення</a:t>
            </a:r>
            <a:r>
              <a:rPr lang="ru-RU" sz="2400" b="1" i="1" dirty="0"/>
              <a:t> </a:t>
            </a:r>
            <a:r>
              <a:rPr lang="ru-RU" sz="2400" b="1" i="1" dirty="0" err="1"/>
              <a:t>самопожертви</a:t>
            </a:r>
            <a:r>
              <a:rPr lang="ru-RU" sz="2400" b="1" i="1" dirty="0"/>
              <a:t> </a:t>
            </a:r>
            <a:r>
              <a:rPr lang="ru-RU" sz="2400" b="1" i="1" dirty="0" err="1"/>
              <a:t>заради</a:t>
            </a:r>
            <a:r>
              <a:rPr lang="ru-RU" sz="2400" b="1" i="1" dirty="0"/>
              <a:t> </a:t>
            </a:r>
            <a:r>
              <a:rPr lang="ru-RU" sz="2400" b="1" i="1" dirty="0" err="1"/>
              <a:t>Батьківщини</a:t>
            </a:r>
            <a:r>
              <a:rPr lang="ru-RU" sz="2400" dirty="0"/>
              <a:t>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119064" y="2372438"/>
            <a:ext cx="77734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err="1">
                <a:solidFill>
                  <a:srgbClr val="FF0000"/>
                </a:solidFill>
              </a:rPr>
              <a:t>Ідея</a:t>
            </a:r>
            <a:r>
              <a:rPr lang="ru-RU" sz="2400" b="1" i="1" dirty="0">
                <a:solidFill>
                  <a:srgbClr val="FF0000"/>
                </a:solidFill>
              </a:rPr>
              <a:t>: </a:t>
            </a:r>
            <a:r>
              <a:rPr lang="ru-RU" sz="2400" b="1" i="1" dirty="0" err="1"/>
              <a:t>утвердження</a:t>
            </a:r>
            <a:r>
              <a:rPr lang="ru-RU" sz="2400" b="1" i="1" dirty="0"/>
              <a:t> </a:t>
            </a:r>
            <a:r>
              <a:rPr lang="ru-RU" sz="2400" b="1" i="1" dirty="0" err="1"/>
              <a:t>патріотизму</a:t>
            </a:r>
            <a:r>
              <a:rPr lang="ru-RU" sz="2400" b="1" i="1" dirty="0"/>
              <a:t> і </a:t>
            </a:r>
            <a:r>
              <a:rPr lang="ru-RU" sz="2400" b="1" i="1" dirty="0" err="1"/>
              <a:t>гуманізму</a:t>
            </a:r>
            <a:r>
              <a:rPr lang="ru-RU" sz="2400" b="1" i="1" dirty="0"/>
              <a:t>, </a:t>
            </a:r>
            <a:r>
              <a:rPr lang="ru-RU" sz="2400" b="1" i="1" dirty="0" err="1"/>
              <a:t>осудження</a:t>
            </a:r>
            <a:r>
              <a:rPr lang="ru-RU" sz="2400" b="1" i="1" dirty="0"/>
              <a:t> </a:t>
            </a:r>
            <a:r>
              <a:rPr lang="ru-RU" sz="2400" b="1" i="1" dirty="0" err="1"/>
              <a:t>жорстокості</a:t>
            </a:r>
            <a:r>
              <a:rPr lang="ru-RU" sz="2400" b="1" i="1" dirty="0"/>
              <a:t>, </a:t>
            </a:r>
            <a:r>
              <a:rPr lang="ru-RU" sz="2400" b="1" i="1" dirty="0" err="1"/>
              <a:t>терору</a:t>
            </a:r>
            <a:r>
              <a:rPr lang="ru-RU" sz="2400" b="1" i="1" dirty="0"/>
              <a:t>, </a:t>
            </a:r>
            <a:r>
              <a:rPr lang="ru-RU" sz="2400" b="1" i="1" dirty="0" err="1"/>
              <a:t>класової</a:t>
            </a:r>
            <a:r>
              <a:rPr lang="ru-RU" sz="2400" b="1" i="1" dirty="0"/>
              <a:t> </a:t>
            </a:r>
            <a:r>
              <a:rPr lang="ru-RU" sz="2400" b="1" i="1" dirty="0" err="1"/>
              <a:t>ненависті</a:t>
            </a:r>
            <a:r>
              <a:rPr lang="ru-RU" sz="2400" b="1" i="1" dirty="0"/>
              <a:t>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229476" y="3995772"/>
            <a:ext cx="74635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rgbClr val="FF0000"/>
                </a:solidFill>
              </a:rPr>
              <a:t>Жанр: </a:t>
            </a:r>
            <a:r>
              <a:rPr lang="ru-RU" sz="2400" b="1" i="1" dirty="0" err="1" smtClean="0"/>
              <a:t>вірш-реквієм</a:t>
            </a:r>
            <a:endParaRPr lang="ru-RU" sz="2400" b="1" i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119064" y="3362808"/>
            <a:ext cx="74888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rgbClr val="FF0000"/>
                </a:solidFill>
              </a:rPr>
              <a:t>Вид </a:t>
            </a:r>
            <a:r>
              <a:rPr lang="ru-RU" sz="2400" b="1" i="1" dirty="0" err="1">
                <a:solidFill>
                  <a:srgbClr val="FF0000"/>
                </a:solidFill>
              </a:rPr>
              <a:t>лірики</a:t>
            </a:r>
            <a:r>
              <a:rPr lang="ru-RU" sz="2400" b="1" i="1" dirty="0">
                <a:solidFill>
                  <a:srgbClr val="FF0000"/>
                </a:solidFill>
              </a:rPr>
              <a:t>: </a:t>
            </a:r>
            <a:r>
              <a:rPr lang="ru-RU" sz="2400" b="1" i="1" dirty="0" err="1"/>
              <a:t>громадянська</a:t>
            </a:r>
            <a:endParaRPr lang="ru-RU" sz="2400" b="1" i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229476" y="4509120"/>
            <a:ext cx="76630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err="1">
                <a:solidFill>
                  <a:srgbClr val="FF0000"/>
                </a:solidFill>
              </a:rPr>
              <a:t>Символи</a:t>
            </a:r>
            <a:r>
              <a:rPr lang="ru-RU" sz="2400" b="1" i="1" dirty="0">
                <a:solidFill>
                  <a:srgbClr val="FF0000"/>
                </a:solidFill>
              </a:rPr>
              <a:t> </a:t>
            </a:r>
            <a:r>
              <a:rPr lang="ru-RU" sz="2400" b="1" i="1" dirty="0" err="1">
                <a:solidFill>
                  <a:srgbClr val="FF0000"/>
                </a:solidFill>
              </a:rPr>
              <a:t>вірша</a:t>
            </a:r>
            <a:r>
              <a:rPr lang="ru-RU" sz="2400" b="1" i="1" dirty="0"/>
              <a:t>: </a:t>
            </a:r>
            <a:r>
              <a:rPr lang="ru-RU" sz="2400" b="1" i="1" dirty="0" err="1"/>
              <a:t>Сонце</a:t>
            </a:r>
            <a:r>
              <a:rPr lang="ru-RU" sz="2400" b="1" i="1" dirty="0"/>
              <a:t>, </a:t>
            </a:r>
            <a:r>
              <a:rPr lang="ru-RU" sz="2400" b="1" i="1" dirty="0" err="1"/>
              <a:t>вітер</a:t>
            </a:r>
            <a:r>
              <a:rPr lang="ru-RU" sz="2400" b="1" i="1" dirty="0"/>
              <a:t>, </a:t>
            </a:r>
            <a:r>
              <a:rPr lang="ru-RU" sz="2400" b="1" i="1" dirty="0" err="1"/>
              <a:t>Дніпро</a:t>
            </a:r>
            <a:r>
              <a:rPr lang="ru-RU" sz="2400" b="1" i="1" dirty="0"/>
              <a:t> —</a:t>
            </a:r>
            <a:r>
              <a:rPr lang="ru-RU" sz="2400" b="1" i="1" dirty="0" err="1"/>
              <a:t>символи</a:t>
            </a:r>
            <a:r>
              <a:rPr lang="ru-RU" sz="2400" b="1" i="1" dirty="0"/>
              <a:t> </a:t>
            </a:r>
            <a:r>
              <a:rPr lang="ru-RU" sz="2400" b="1" i="1" dirty="0" err="1"/>
              <a:t>життя</a:t>
            </a:r>
            <a:r>
              <a:rPr lang="ru-RU" sz="2400" b="1" i="1" dirty="0"/>
              <a:t>, </a:t>
            </a:r>
            <a:r>
              <a:rPr lang="ru-RU" sz="2400" b="1" i="1" dirty="0" err="1"/>
              <a:t>можливого</a:t>
            </a:r>
            <a:r>
              <a:rPr lang="ru-RU" sz="2400" b="1" i="1" dirty="0"/>
              <a:t> </a:t>
            </a:r>
            <a:r>
              <a:rPr lang="ru-RU" sz="2400" b="1" i="1" dirty="0" err="1"/>
              <a:t>щастя</a:t>
            </a:r>
            <a:r>
              <a:rPr lang="ru-RU" sz="2400" b="1" i="1" dirty="0"/>
              <a:t>, </a:t>
            </a:r>
            <a:r>
              <a:rPr lang="ru-RU" sz="2400" b="1" i="1" dirty="0" err="1"/>
              <a:t>радощів</a:t>
            </a:r>
            <a:r>
              <a:rPr lang="ru-RU" sz="2400" b="1" i="1" dirty="0"/>
              <a:t>; </a:t>
            </a:r>
            <a:r>
              <a:rPr lang="ru-RU" sz="2400" b="1" i="1" dirty="0" err="1"/>
              <a:t>кривава</a:t>
            </a:r>
            <a:r>
              <a:rPr lang="ru-RU" sz="2400" b="1" i="1" dirty="0"/>
              <a:t> дорога — </a:t>
            </a:r>
            <a:r>
              <a:rPr lang="ru-RU" sz="2400" b="1" i="1" dirty="0" err="1"/>
              <a:t>нещасливе</a:t>
            </a:r>
            <a:r>
              <a:rPr lang="ru-RU" sz="2400" b="1" i="1" dirty="0"/>
              <a:t>  </a:t>
            </a:r>
            <a:r>
              <a:rPr lang="ru-RU" sz="2400" b="1" i="1" dirty="0" err="1" smtClean="0"/>
              <a:t>майбутнє</a:t>
            </a:r>
            <a:r>
              <a:rPr lang="ru-RU" sz="2400" b="1" i="1" dirty="0" smtClean="0"/>
              <a:t>; </a:t>
            </a:r>
            <a:r>
              <a:rPr lang="ru-RU" sz="2400" b="1" i="1" dirty="0" err="1"/>
              <a:t>Каїн</a:t>
            </a:r>
            <a:r>
              <a:rPr lang="ru-RU" sz="2400" b="1" i="1" dirty="0"/>
              <a:t> – </a:t>
            </a:r>
            <a:r>
              <a:rPr lang="ru-RU" sz="2400" b="1" i="1" dirty="0" err="1"/>
              <a:t>зрадник</a:t>
            </a:r>
            <a:r>
              <a:rPr lang="ru-RU" sz="2400" b="1" i="1" dirty="0"/>
              <a:t> </a:t>
            </a:r>
            <a:r>
              <a:rPr lang="ru-RU" sz="2400" b="1" i="1" dirty="0" err="1"/>
              <a:t>свого</a:t>
            </a:r>
            <a:r>
              <a:rPr lang="ru-RU" sz="2400" b="1" i="1" dirty="0"/>
              <a:t> народу.</a:t>
            </a:r>
          </a:p>
        </p:txBody>
      </p:sp>
    </p:spTree>
    <p:extLst>
      <p:ext uri="{BB962C8B-B14F-4D97-AF65-F5344CB8AC3E}">
        <p14:creationId xmlns:p14="http://schemas.microsoft.com/office/powerpoint/2010/main" val="1936235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71600" y="116632"/>
            <a:ext cx="756084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err="1" smtClean="0">
                <a:solidFill>
                  <a:srgbClr val="FF0000"/>
                </a:solidFill>
              </a:rPr>
              <a:t>Епітети</a:t>
            </a:r>
            <a:r>
              <a:rPr lang="ru-RU" sz="2800" b="1" i="1" dirty="0" smtClean="0">
                <a:solidFill>
                  <a:srgbClr val="FF0000"/>
                </a:solidFill>
              </a:rPr>
              <a:t>: </a:t>
            </a:r>
            <a:r>
              <a:rPr lang="ru-RU" sz="2800" b="1" i="1" dirty="0" err="1" smtClean="0"/>
              <a:t>славних</a:t>
            </a:r>
            <a:r>
              <a:rPr lang="ru-RU" sz="2800" b="1" i="1" dirty="0"/>
              <a:t>, </a:t>
            </a:r>
            <a:r>
              <a:rPr lang="ru-RU" sz="2800" b="1" i="1" dirty="0" err="1"/>
              <a:t>молодих</a:t>
            </a:r>
            <a:r>
              <a:rPr lang="ru-RU" sz="2800" b="1" i="1" dirty="0"/>
              <a:t>, </a:t>
            </a:r>
            <a:r>
              <a:rPr lang="ru-RU" sz="2800" b="1" i="1" dirty="0" err="1"/>
              <a:t>коханий</a:t>
            </a:r>
            <a:r>
              <a:rPr lang="ru-RU" sz="2800" b="1" i="1" dirty="0"/>
              <a:t>, </a:t>
            </a:r>
            <a:r>
              <a:rPr lang="ru-RU" sz="2800" b="1" i="1" dirty="0" err="1" smtClean="0"/>
              <a:t>кривавих</a:t>
            </a:r>
            <a:r>
              <a:rPr lang="ru-RU" sz="2800" b="1" i="1" dirty="0" smtClean="0"/>
              <a:t>;</a:t>
            </a:r>
          </a:p>
          <a:p>
            <a:r>
              <a:rPr lang="ru-RU" sz="2800" b="1" i="1" dirty="0" smtClean="0"/>
              <a:t> </a:t>
            </a:r>
            <a:r>
              <a:rPr lang="ru-RU" sz="2800" b="1" i="1" dirty="0" err="1" smtClean="0">
                <a:solidFill>
                  <a:srgbClr val="FF0000"/>
                </a:solidFill>
              </a:rPr>
              <a:t>Метафори</a:t>
            </a:r>
            <a:r>
              <a:rPr lang="ru-RU" sz="2800" b="1" i="1" dirty="0">
                <a:solidFill>
                  <a:srgbClr val="FF0000"/>
                </a:solidFill>
              </a:rPr>
              <a:t>:</a:t>
            </a:r>
            <a:r>
              <a:rPr lang="ru-RU" sz="2800" b="1" i="1" dirty="0" smtClean="0">
                <a:solidFill>
                  <a:srgbClr val="FF0000"/>
                </a:solidFill>
              </a:rPr>
              <a:t> </a:t>
            </a:r>
            <a:r>
              <a:rPr lang="ru-RU" sz="2800" b="1" i="1" dirty="0" err="1" smtClean="0"/>
              <a:t>сонце</a:t>
            </a:r>
            <a:r>
              <a:rPr lang="ru-RU" sz="2800" b="1" i="1" dirty="0" smtClean="0"/>
              <a:t> </a:t>
            </a:r>
            <a:r>
              <a:rPr lang="ru-RU" sz="2800" b="1" i="1" dirty="0" err="1"/>
              <a:t>квітне</a:t>
            </a:r>
            <a:r>
              <a:rPr lang="ru-RU" sz="2800" b="1" i="1" dirty="0"/>
              <a:t>, </a:t>
            </a:r>
            <a:r>
              <a:rPr lang="ru-RU" sz="2800" b="1" i="1" dirty="0" err="1"/>
              <a:t>вітер</a:t>
            </a:r>
            <a:r>
              <a:rPr lang="ru-RU" sz="2800" b="1" i="1" dirty="0"/>
              <a:t> </a:t>
            </a:r>
            <a:r>
              <a:rPr lang="ru-RU" sz="2800" b="1" i="1" dirty="0" err="1"/>
              <a:t>грає</a:t>
            </a:r>
            <a:r>
              <a:rPr lang="ru-RU" sz="2800" b="1" i="1" dirty="0"/>
              <a:t>, рука </a:t>
            </a:r>
            <a:r>
              <a:rPr lang="ru-RU" sz="2800" b="1" i="1" dirty="0" err="1"/>
              <a:t>посміла</a:t>
            </a:r>
            <a:r>
              <a:rPr lang="ru-RU" sz="2800" b="1" i="1" dirty="0"/>
              <a:t> </a:t>
            </a:r>
            <a:r>
              <a:rPr lang="ru-RU" sz="2800" b="1" i="1" dirty="0" err="1" smtClean="0"/>
              <a:t>знятись</a:t>
            </a:r>
            <a:r>
              <a:rPr lang="ru-RU" sz="2800" b="1" i="1" dirty="0" smtClean="0"/>
              <a:t>;</a:t>
            </a:r>
          </a:p>
          <a:p>
            <a:r>
              <a:rPr lang="ru-RU" sz="2800" b="1" i="1" dirty="0" err="1" smtClean="0">
                <a:solidFill>
                  <a:srgbClr val="FF0000"/>
                </a:solidFill>
              </a:rPr>
              <a:t>Риторичні</a:t>
            </a:r>
            <a:r>
              <a:rPr lang="ru-RU" sz="2800" b="1" i="1" dirty="0" smtClean="0">
                <a:solidFill>
                  <a:srgbClr val="FF0000"/>
                </a:solidFill>
              </a:rPr>
              <a:t>  </a:t>
            </a:r>
            <a:r>
              <a:rPr lang="ru-RU" sz="2800" b="1" i="1" dirty="0" err="1" smtClean="0">
                <a:solidFill>
                  <a:srgbClr val="FF0000"/>
                </a:solidFill>
              </a:rPr>
              <a:t>запитання</a:t>
            </a:r>
            <a:r>
              <a:rPr lang="ru-RU" sz="2800" b="1" i="1" dirty="0" smtClean="0">
                <a:solidFill>
                  <a:srgbClr val="FF0000"/>
                </a:solidFill>
              </a:rPr>
              <a:t>:  </a:t>
            </a:r>
            <a:r>
              <a:rPr lang="ru-RU" sz="2800" b="1" i="1" dirty="0" smtClean="0"/>
              <a:t>На </a:t>
            </a:r>
            <a:r>
              <a:rPr lang="ru-RU" sz="2800" b="1" i="1" dirty="0"/>
              <a:t>кого </a:t>
            </a:r>
            <a:r>
              <a:rPr lang="ru-RU" sz="2800" b="1" i="1" dirty="0" err="1"/>
              <a:t>завзявся</a:t>
            </a:r>
            <a:r>
              <a:rPr lang="ru-RU" sz="2800" b="1" i="1" dirty="0"/>
              <a:t> </a:t>
            </a:r>
            <a:r>
              <a:rPr lang="ru-RU" sz="2800" b="1" i="1" dirty="0" err="1"/>
              <a:t>Каїн</a:t>
            </a:r>
            <a:r>
              <a:rPr lang="ru-RU" sz="2800" b="1" i="1" dirty="0" smtClean="0"/>
              <a:t>? На кого </a:t>
            </a:r>
            <a:r>
              <a:rPr lang="ru-RU" sz="2800" b="1" i="1" dirty="0" err="1" smtClean="0"/>
              <a:t>посміла</a:t>
            </a:r>
            <a:r>
              <a:rPr lang="ru-RU" sz="2800" b="1" i="1" dirty="0" smtClean="0"/>
              <a:t> </a:t>
            </a:r>
            <a:r>
              <a:rPr lang="ru-RU" sz="2800" b="1" i="1" dirty="0" err="1" smtClean="0"/>
              <a:t>знятись</a:t>
            </a:r>
            <a:r>
              <a:rPr lang="ru-RU" sz="2800" b="1" i="1" dirty="0" smtClean="0"/>
              <a:t> </a:t>
            </a:r>
            <a:r>
              <a:rPr lang="ru-RU" sz="2800" b="1" i="1" dirty="0" err="1" smtClean="0"/>
              <a:t>зрадника</a:t>
            </a:r>
            <a:r>
              <a:rPr lang="ru-RU" sz="2800" b="1" i="1" dirty="0" smtClean="0"/>
              <a:t> рука?</a:t>
            </a:r>
          </a:p>
          <a:p>
            <a:r>
              <a:rPr lang="uk-UA" sz="2800" b="1" i="1" dirty="0" smtClean="0">
                <a:solidFill>
                  <a:srgbClr val="FF0000"/>
                </a:solidFill>
              </a:rPr>
              <a:t>Звертання: </a:t>
            </a:r>
            <a:r>
              <a:rPr lang="uk-UA" sz="2800" b="1" i="1" dirty="0" smtClean="0"/>
              <a:t>Боже, покарай!</a:t>
            </a:r>
          </a:p>
          <a:p>
            <a:r>
              <a:rPr lang="uk-UA" sz="2800" b="1" i="1" dirty="0" smtClean="0">
                <a:solidFill>
                  <a:srgbClr val="FF0000"/>
                </a:solidFill>
              </a:rPr>
              <a:t>Анафора: </a:t>
            </a:r>
            <a:r>
              <a:rPr lang="uk-UA" sz="2800" b="1" i="1" dirty="0" smtClean="0"/>
              <a:t>на Аскольдовій могилі;</a:t>
            </a:r>
          </a:p>
          <a:p>
            <a:endParaRPr lang="ru-RU" sz="2800" b="1" i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0510" y="3645024"/>
            <a:ext cx="4047508" cy="30963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83163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466144" cy="778098"/>
          </a:xfrm>
        </p:spPr>
        <p:txBody>
          <a:bodyPr>
            <a:normAutofit/>
          </a:bodyPr>
          <a:lstStyle/>
          <a:p>
            <a:r>
              <a:rPr lang="uk-UA" b="1" dirty="0" smtClean="0">
                <a:solidFill>
                  <a:srgbClr val="00B050"/>
                </a:solidFill>
              </a:rPr>
              <a:t>«Ви знаєте, як липа шелестить...»</a:t>
            </a: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4" name="Рисунок 3" descr="http://bartovstroy.ru/images_lipa/derevo-lipa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52"/>
          <a:stretch/>
        </p:blipFill>
        <p:spPr bwMode="auto">
          <a:xfrm>
            <a:off x="84515" y="3140968"/>
            <a:ext cx="3608108" cy="3581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 descr="http://im3-tub-ua.yandex.net/i?id=200456741-04-72&amp;n=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758" y="908720"/>
            <a:ext cx="3065621" cy="22322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779912" y="1147681"/>
            <a:ext cx="518457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 smtClean="0"/>
              <a:t>Ви </a:t>
            </a:r>
            <a:r>
              <a:rPr lang="ru-RU" sz="3600" b="1" i="1" dirty="0" err="1" smtClean="0"/>
              <a:t>знаєте</a:t>
            </a:r>
            <a:r>
              <a:rPr lang="ru-RU" sz="3600" b="1" i="1" dirty="0" smtClean="0"/>
              <a:t>, як липа </a:t>
            </a:r>
            <a:r>
              <a:rPr lang="ru-RU" sz="3600" b="1" i="1" dirty="0" err="1" smtClean="0"/>
              <a:t>шелестить</a:t>
            </a:r>
            <a:r>
              <a:rPr lang="ru-RU" sz="3600" b="1" i="1" dirty="0" smtClean="0"/>
              <a:t> </a:t>
            </a:r>
          </a:p>
          <a:p>
            <a:r>
              <a:rPr lang="ru-RU" sz="3600" b="1" i="1" dirty="0" smtClean="0"/>
              <a:t>У </a:t>
            </a:r>
            <a:r>
              <a:rPr lang="ru-RU" sz="3600" b="1" i="1" dirty="0" err="1" smtClean="0"/>
              <a:t>місячні</a:t>
            </a:r>
            <a:r>
              <a:rPr lang="ru-RU" sz="3600" b="1" i="1" dirty="0" smtClean="0"/>
              <a:t> </a:t>
            </a:r>
            <a:r>
              <a:rPr lang="ru-RU" sz="3600" b="1" i="1" dirty="0" err="1" smtClean="0"/>
              <a:t>весняні</a:t>
            </a:r>
            <a:r>
              <a:rPr lang="ru-RU" sz="3600" b="1" i="1" dirty="0" smtClean="0"/>
              <a:t> </a:t>
            </a:r>
            <a:r>
              <a:rPr lang="ru-RU" sz="3600" b="1" i="1" dirty="0" err="1" smtClean="0"/>
              <a:t>ночі</a:t>
            </a:r>
            <a:r>
              <a:rPr lang="ru-RU" sz="3600" b="1" i="1" dirty="0" smtClean="0"/>
              <a:t>?</a:t>
            </a:r>
          </a:p>
          <a:p>
            <a:r>
              <a:rPr lang="ru-RU" sz="3600" b="1" i="1" dirty="0" err="1" smtClean="0"/>
              <a:t>Кохана</a:t>
            </a:r>
            <a:r>
              <a:rPr lang="ru-RU" sz="3600" b="1" i="1" dirty="0" smtClean="0"/>
              <a:t> спить, </a:t>
            </a:r>
            <a:r>
              <a:rPr lang="ru-RU" sz="3600" b="1" i="1" dirty="0" err="1" smtClean="0"/>
              <a:t>кохана</a:t>
            </a:r>
            <a:r>
              <a:rPr lang="ru-RU" sz="3600" b="1" i="1" dirty="0" smtClean="0"/>
              <a:t> спить, </a:t>
            </a:r>
          </a:p>
          <a:p>
            <a:r>
              <a:rPr lang="ru-RU" sz="3600" b="1" i="1" dirty="0" err="1" smtClean="0"/>
              <a:t>Піди</a:t>
            </a:r>
            <a:r>
              <a:rPr lang="ru-RU" sz="3600" b="1" i="1" dirty="0" smtClean="0"/>
              <a:t> </a:t>
            </a:r>
            <a:r>
              <a:rPr lang="ru-RU" sz="3600" b="1" i="1" dirty="0" err="1" smtClean="0"/>
              <a:t>збуди</a:t>
            </a:r>
            <a:r>
              <a:rPr lang="ru-RU" sz="3600" b="1" i="1" dirty="0" smtClean="0"/>
              <a:t>, </a:t>
            </a:r>
            <a:r>
              <a:rPr lang="ru-RU" sz="3600" b="1" i="1" dirty="0" err="1" smtClean="0"/>
              <a:t>цілуй</a:t>
            </a:r>
            <a:r>
              <a:rPr lang="ru-RU" sz="3600" b="1" i="1" dirty="0" smtClean="0"/>
              <a:t> </a:t>
            </a:r>
            <a:r>
              <a:rPr lang="ru-RU" sz="3600" b="1" i="1" dirty="0" err="1" smtClean="0"/>
              <a:t>їй</a:t>
            </a:r>
            <a:r>
              <a:rPr lang="ru-RU" sz="3600" b="1" i="1" dirty="0" smtClean="0"/>
              <a:t> </a:t>
            </a:r>
            <a:r>
              <a:rPr lang="ru-RU" sz="3600" b="1" i="1" dirty="0" err="1" smtClean="0"/>
              <a:t>очі</a:t>
            </a:r>
            <a:r>
              <a:rPr lang="ru-RU" sz="3600" b="1" i="1" dirty="0" smtClean="0"/>
              <a:t>, </a:t>
            </a:r>
          </a:p>
          <a:p>
            <a:r>
              <a:rPr lang="ru-RU" sz="3600" b="1" i="1" dirty="0" err="1" smtClean="0"/>
              <a:t>Кохана</a:t>
            </a:r>
            <a:r>
              <a:rPr lang="ru-RU" sz="3600" b="1" i="1" dirty="0" smtClean="0"/>
              <a:t> спить...</a:t>
            </a:r>
          </a:p>
          <a:p>
            <a:r>
              <a:rPr lang="ru-RU" sz="3600" b="1" i="1" dirty="0" smtClean="0"/>
              <a:t>Ви ж </a:t>
            </a:r>
            <a:r>
              <a:rPr lang="ru-RU" sz="3600" b="1" i="1" dirty="0" err="1" smtClean="0"/>
              <a:t>чули</a:t>
            </a:r>
            <a:r>
              <a:rPr lang="ru-RU" sz="3600" b="1" i="1" dirty="0" smtClean="0"/>
              <a:t> ж </a:t>
            </a:r>
            <a:r>
              <a:rPr lang="ru-RU" sz="3600" b="1" i="1" dirty="0" err="1" smtClean="0"/>
              <a:t>бо</a:t>
            </a:r>
            <a:r>
              <a:rPr lang="ru-RU" sz="3600" b="1" i="1" dirty="0" smtClean="0"/>
              <a:t>: так липа </a:t>
            </a:r>
            <a:r>
              <a:rPr lang="ru-RU" sz="3600" b="1" i="1" dirty="0" err="1" smtClean="0"/>
              <a:t>шелестить</a:t>
            </a:r>
            <a:r>
              <a:rPr lang="ru-RU" sz="3200" b="1" i="1" dirty="0" smtClean="0"/>
              <a:t>.</a:t>
            </a:r>
            <a:endParaRPr lang="ru-RU" sz="3200" b="1" i="1" dirty="0"/>
          </a:p>
        </p:txBody>
      </p:sp>
    </p:spTree>
    <p:extLst>
      <p:ext uri="{BB962C8B-B14F-4D97-AF65-F5344CB8AC3E}">
        <p14:creationId xmlns:p14="http://schemas.microsoft.com/office/powerpoint/2010/main" val="10760387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74638"/>
            <a:ext cx="789008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>
                <a:solidFill>
                  <a:srgbClr val="00B050"/>
                </a:solidFill>
              </a:rPr>
              <a:t>«Ви знаєте, як липа шелестить</a:t>
            </a:r>
            <a:r>
              <a:rPr lang="uk-UA" b="1" dirty="0" smtClean="0">
                <a:solidFill>
                  <a:srgbClr val="00B050"/>
                </a:solidFill>
              </a:rPr>
              <a:t>...»</a:t>
            </a:r>
            <a:br>
              <a:rPr lang="uk-UA" b="1" dirty="0" smtClean="0">
                <a:solidFill>
                  <a:srgbClr val="00B050"/>
                </a:solidFill>
              </a:rPr>
            </a:br>
            <a:r>
              <a:rPr lang="uk-UA" b="1" dirty="0" smtClean="0">
                <a:solidFill>
                  <a:srgbClr val="00B050"/>
                </a:solidFill>
              </a:rPr>
              <a:t>(1911)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22" y="116631"/>
            <a:ext cx="884237" cy="1103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43608" y="1616172"/>
            <a:ext cx="79208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</a:rPr>
              <a:t>Тема : </a:t>
            </a:r>
            <a:r>
              <a:rPr lang="ru-RU" sz="2400" b="1" i="1" dirty="0" err="1" smtClean="0"/>
              <a:t>вираження</a:t>
            </a:r>
            <a:r>
              <a:rPr lang="ru-RU" sz="2400" b="1" i="1" dirty="0" smtClean="0"/>
              <a:t>  перших і </a:t>
            </a:r>
            <a:r>
              <a:rPr lang="ru-RU" sz="2400" b="1" i="1" dirty="0" err="1" smtClean="0"/>
              <a:t>тендітних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емоцій</a:t>
            </a:r>
            <a:r>
              <a:rPr lang="ru-RU" sz="2400" b="1" i="1" dirty="0" smtClean="0"/>
              <a:t>, </a:t>
            </a:r>
            <a:r>
              <a:rPr lang="ru-RU" sz="2400" b="1" i="1" dirty="0" err="1" smtClean="0"/>
              <a:t>які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народжуються</a:t>
            </a:r>
            <a:r>
              <a:rPr lang="ru-RU" sz="2400" b="1" i="1" dirty="0" smtClean="0"/>
              <a:t> в </a:t>
            </a:r>
            <a:r>
              <a:rPr lang="ru-RU" sz="2400" b="1" i="1" dirty="0" err="1" smtClean="0"/>
              <a:t>душі</a:t>
            </a:r>
            <a:r>
              <a:rPr lang="ru-RU" sz="2400" b="1" i="1" dirty="0" smtClean="0"/>
              <a:t> юного </a:t>
            </a:r>
            <a:r>
              <a:rPr lang="ru-RU" sz="2400" b="1" i="1" dirty="0" err="1" smtClean="0"/>
              <a:t>ліричного</a:t>
            </a:r>
            <a:r>
              <a:rPr lang="ru-RU" sz="2400" b="1" i="1" dirty="0" smtClean="0"/>
              <a:t> героя</a:t>
            </a:r>
            <a:r>
              <a:rPr lang="ru-RU" sz="2400" b="1" i="1" dirty="0"/>
              <a:t>.</a:t>
            </a:r>
            <a:r>
              <a:rPr lang="ru-RU" sz="2400" b="1" i="1" dirty="0" smtClean="0"/>
              <a:t> </a:t>
            </a:r>
            <a:endParaRPr lang="ru-RU" sz="2400" b="1" i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043608" y="2708920"/>
            <a:ext cx="79208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err="1" smtClean="0">
                <a:solidFill>
                  <a:srgbClr val="FF0000"/>
                </a:solidFill>
              </a:rPr>
              <a:t>Ідея</a:t>
            </a:r>
            <a:r>
              <a:rPr lang="ru-RU" sz="2400" b="1" i="1" dirty="0" smtClean="0">
                <a:solidFill>
                  <a:srgbClr val="FF0000"/>
                </a:solidFill>
              </a:rPr>
              <a:t>: </a:t>
            </a:r>
            <a:r>
              <a:rPr lang="ru-RU" sz="2400" b="1" i="1" dirty="0" err="1"/>
              <a:t>хвилюючі</a:t>
            </a:r>
            <a:r>
              <a:rPr lang="ru-RU" sz="2400" b="1" i="1" dirty="0"/>
              <a:t> </a:t>
            </a:r>
            <a:r>
              <a:rPr lang="ru-RU" sz="2400" b="1" i="1" dirty="0" err="1"/>
              <a:t>ноти</a:t>
            </a:r>
            <a:r>
              <a:rPr lang="ru-RU" sz="2400" b="1" i="1" dirty="0"/>
              <a:t> </a:t>
            </a:r>
            <a:r>
              <a:rPr lang="ru-RU" sz="2400" b="1" i="1" dirty="0" err="1"/>
              <a:t>передчуття</a:t>
            </a:r>
            <a:r>
              <a:rPr lang="ru-RU" sz="2400" b="1" i="1" dirty="0"/>
              <a:t> </a:t>
            </a:r>
            <a:r>
              <a:rPr lang="ru-RU" sz="2400" b="1" i="1" dirty="0" err="1"/>
              <a:t>щастя</a:t>
            </a:r>
            <a:r>
              <a:rPr lang="ru-RU" sz="2400" b="1" i="1" dirty="0"/>
              <a:t> і </a:t>
            </a:r>
            <a:r>
              <a:rPr lang="ru-RU" sz="2400" b="1" i="1" dirty="0" err="1"/>
              <a:t>глибинне</a:t>
            </a:r>
            <a:r>
              <a:rPr lang="ru-RU" sz="2400" b="1" i="1" dirty="0"/>
              <a:t> </a:t>
            </a:r>
            <a:r>
              <a:rPr lang="ru-RU" sz="2400" b="1" i="1" dirty="0" err="1"/>
              <a:t>злиття</a:t>
            </a:r>
            <a:r>
              <a:rPr lang="ru-RU" sz="2400" b="1" i="1" dirty="0"/>
              <a:t> з природою, </a:t>
            </a:r>
            <a:r>
              <a:rPr lang="ru-RU" sz="2400" b="1" i="1" dirty="0" err="1"/>
              <a:t>уславлення</a:t>
            </a:r>
            <a:r>
              <a:rPr lang="ru-RU" sz="2400" b="1" i="1" dirty="0"/>
              <a:t> </a:t>
            </a:r>
            <a:r>
              <a:rPr lang="ru-RU" sz="2400" b="1" i="1" dirty="0" err="1"/>
              <a:t>гармонії</a:t>
            </a:r>
            <a:r>
              <a:rPr lang="ru-RU" sz="2400" b="1" i="1" dirty="0"/>
              <a:t>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043608" y="3644145"/>
            <a:ext cx="77768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rgbClr val="FF0000"/>
                </a:solidFill>
              </a:rPr>
              <a:t>Вид </a:t>
            </a:r>
            <a:r>
              <a:rPr lang="ru-RU" sz="2400" b="1" i="1" dirty="0" err="1">
                <a:solidFill>
                  <a:srgbClr val="FF0000"/>
                </a:solidFill>
              </a:rPr>
              <a:t>лірики</a:t>
            </a:r>
            <a:r>
              <a:rPr lang="ru-RU" sz="2400" b="1" i="1" dirty="0"/>
              <a:t>: </a:t>
            </a:r>
            <a:r>
              <a:rPr lang="ru-RU" sz="2400" b="1" i="1" dirty="0" err="1"/>
              <a:t>інтимна</a:t>
            </a:r>
            <a:endParaRPr lang="ru-RU" sz="2400" b="1" i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127514" y="4108430"/>
            <a:ext cx="78369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</a:rPr>
              <a:t>Жанр: </a:t>
            </a:r>
            <a:r>
              <a:rPr lang="ru-RU" sz="2400" b="1" i="1" dirty="0" smtClean="0"/>
              <a:t>пейзаж-</a:t>
            </a:r>
            <a:r>
              <a:rPr lang="ru-RU" sz="2400" b="1" i="1" dirty="0" err="1" smtClean="0"/>
              <a:t>паралелізм</a:t>
            </a:r>
            <a:endParaRPr lang="ru-RU" sz="2400" b="1" i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129136" y="4570095"/>
            <a:ext cx="783535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err="1">
                <a:solidFill>
                  <a:srgbClr val="FF0000"/>
                </a:solidFill>
              </a:rPr>
              <a:t>Віршовий</a:t>
            </a:r>
            <a:r>
              <a:rPr lang="ru-RU" sz="2400" b="1" i="1" dirty="0">
                <a:solidFill>
                  <a:srgbClr val="FF0000"/>
                </a:solidFill>
              </a:rPr>
              <a:t> </a:t>
            </a:r>
            <a:r>
              <a:rPr lang="ru-RU" sz="2400" b="1" i="1" dirty="0" err="1">
                <a:solidFill>
                  <a:srgbClr val="FF0000"/>
                </a:solidFill>
              </a:rPr>
              <a:t>розмір</a:t>
            </a:r>
            <a:r>
              <a:rPr lang="ru-RU" sz="2400" b="1" i="1" dirty="0"/>
              <a:t>: </a:t>
            </a:r>
            <a:r>
              <a:rPr lang="ru-RU" sz="2400" b="1" i="1" dirty="0" err="1"/>
              <a:t>чотиристопний</a:t>
            </a:r>
            <a:r>
              <a:rPr lang="ru-RU" sz="2400" b="1" i="1" dirty="0"/>
              <a:t> ямб з </a:t>
            </a:r>
            <a:r>
              <a:rPr lang="ru-RU" sz="2400" b="1" i="1" dirty="0" err="1"/>
              <a:t>незакінченою</a:t>
            </a:r>
            <a:r>
              <a:rPr lang="ru-RU" sz="2400" b="1" i="1" dirty="0"/>
              <a:t> стопою.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129136" y="5517232"/>
            <a:ext cx="76913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err="1">
                <a:solidFill>
                  <a:srgbClr val="FF0000"/>
                </a:solidFill>
              </a:rPr>
              <a:t>Римування</a:t>
            </a:r>
            <a:r>
              <a:rPr lang="ru-RU" sz="2400" b="1" i="1" dirty="0"/>
              <a:t>: </a:t>
            </a:r>
            <a:r>
              <a:rPr lang="ru-RU" sz="2400" b="1" i="1" dirty="0" err="1"/>
              <a:t>суміжне</a:t>
            </a:r>
            <a:r>
              <a:rPr lang="ru-RU" sz="2400" b="1" i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614862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71600" y="18661"/>
            <a:ext cx="8064896" cy="71711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err="1" smtClean="0">
                <a:solidFill>
                  <a:srgbClr val="FF0000"/>
                </a:solidFill>
              </a:rPr>
              <a:t>Епітети</a:t>
            </a:r>
            <a:r>
              <a:rPr lang="ru-RU" sz="2000" b="1" i="1" dirty="0" smtClean="0">
                <a:solidFill>
                  <a:srgbClr val="FF0000"/>
                </a:solidFill>
              </a:rPr>
              <a:t>:   </a:t>
            </a:r>
            <a:r>
              <a:rPr lang="ru-RU" sz="2000" b="1" i="1" dirty="0" err="1"/>
              <a:t>місячні</a:t>
            </a:r>
            <a:r>
              <a:rPr lang="ru-RU" sz="2000" b="1" i="1" dirty="0"/>
              <a:t>, </a:t>
            </a:r>
            <a:r>
              <a:rPr lang="ru-RU" sz="2000" b="1" i="1" dirty="0" err="1"/>
              <a:t>весняні</a:t>
            </a:r>
            <a:r>
              <a:rPr lang="ru-RU" sz="2000" b="1" i="1" dirty="0"/>
              <a:t> </a:t>
            </a:r>
            <a:r>
              <a:rPr lang="ru-RU" sz="2000" b="1" i="1" dirty="0" err="1"/>
              <a:t>ночі</a:t>
            </a:r>
            <a:r>
              <a:rPr lang="ru-RU" sz="2000" b="1" i="1" dirty="0"/>
              <a:t>, </a:t>
            </a:r>
            <a:r>
              <a:rPr lang="ru-RU" sz="2000" b="1" i="1" dirty="0" err="1"/>
              <a:t>старі</a:t>
            </a:r>
            <a:r>
              <a:rPr lang="ru-RU" sz="2000" b="1" i="1" dirty="0"/>
              <a:t> </a:t>
            </a:r>
            <a:r>
              <a:rPr lang="ru-RU" sz="2000" b="1" i="1" dirty="0" err="1" smtClean="0"/>
              <a:t>гаї</a:t>
            </a:r>
            <a:r>
              <a:rPr lang="ru-RU" sz="2000" b="1" i="1" dirty="0" smtClean="0"/>
              <a:t>;</a:t>
            </a:r>
            <a:endParaRPr lang="ru-RU" sz="2000" b="1" i="1" dirty="0"/>
          </a:p>
          <a:p>
            <a:r>
              <a:rPr lang="ru-RU" sz="2000" b="1" i="1" dirty="0" err="1" smtClean="0">
                <a:solidFill>
                  <a:srgbClr val="FF0000"/>
                </a:solidFill>
              </a:rPr>
              <a:t>Метафори</a:t>
            </a:r>
            <a:r>
              <a:rPr lang="ru-RU" sz="2000" b="1" i="1" dirty="0" smtClean="0">
                <a:solidFill>
                  <a:srgbClr val="FF0000"/>
                </a:solidFill>
              </a:rPr>
              <a:t>: </a:t>
            </a:r>
            <a:r>
              <a:rPr lang="ru-RU" sz="2000" b="1" i="1" dirty="0" err="1" smtClean="0"/>
              <a:t>сплять</a:t>
            </a:r>
            <a:r>
              <a:rPr lang="ru-RU" sz="2000" b="1" i="1" dirty="0" smtClean="0"/>
              <a:t> </a:t>
            </a:r>
            <a:r>
              <a:rPr lang="ru-RU" sz="2000" b="1" i="1" dirty="0" err="1"/>
              <a:t>старі</a:t>
            </a:r>
            <a:r>
              <a:rPr lang="ru-RU" sz="2000" b="1" i="1" dirty="0"/>
              <a:t> </a:t>
            </a:r>
            <a:r>
              <a:rPr lang="ru-RU" sz="2000" b="1" i="1" dirty="0" err="1"/>
              <a:t>гаї</a:t>
            </a:r>
            <a:r>
              <a:rPr lang="ru-RU" sz="2000" b="1" i="1" dirty="0"/>
              <a:t>, вони все </a:t>
            </a:r>
            <a:r>
              <a:rPr lang="ru-RU" sz="2000" b="1" i="1" dirty="0" err="1"/>
              <a:t>бачать</a:t>
            </a:r>
            <a:r>
              <a:rPr lang="ru-RU" sz="2000" b="1" i="1" dirty="0"/>
              <a:t> </a:t>
            </a:r>
            <a:r>
              <a:rPr lang="ru-RU" sz="2000" b="1" i="1" dirty="0" err="1"/>
              <a:t>крізь</a:t>
            </a:r>
            <a:r>
              <a:rPr lang="ru-RU" sz="2000" b="1" i="1" dirty="0"/>
              <a:t> </a:t>
            </a:r>
            <a:r>
              <a:rPr lang="ru-RU" sz="2000" b="1" i="1" dirty="0" err="1"/>
              <a:t>тумани</a:t>
            </a:r>
            <a:r>
              <a:rPr lang="ru-RU" sz="2000" b="1" i="1" dirty="0"/>
              <a:t>, </a:t>
            </a:r>
            <a:r>
              <a:rPr lang="ru-RU" sz="2000" b="1" i="1" dirty="0" err="1"/>
              <a:t>чують</a:t>
            </a:r>
            <a:r>
              <a:rPr lang="ru-RU" sz="2000" b="1" i="1" dirty="0"/>
              <a:t> </a:t>
            </a:r>
            <a:r>
              <a:rPr lang="ru-RU" sz="2000" b="1" i="1" dirty="0" err="1" smtClean="0"/>
              <a:t>дідугани</a:t>
            </a:r>
            <a:r>
              <a:rPr lang="ru-RU" sz="2000" b="1" i="1" dirty="0" smtClean="0"/>
              <a:t>;</a:t>
            </a:r>
          </a:p>
          <a:p>
            <a:r>
              <a:rPr lang="ru-RU" sz="2000" b="1" i="1" dirty="0" smtClean="0">
                <a:solidFill>
                  <a:srgbClr val="FF0000"/>
                </a:solidFill>
              </a:rPr>
              <a:t>Синекдоха:  </a:t>
            </a:r>
            <a:r>
              <a:rPr lang="ru-RU" sz="2000" b="1" i="1" dirty="0" err="1" smtClean="0"/>
              <a:t>дідугани</a:t>
            </a:r>
            <a:r>
              <a:rPr lang="ru-RU" sz="2000" b="1" i="1" dirty="0" smtClean="0"/>
              <a:t>;</a:t>
            </a:r>
          </a:p>
          <a:p>
            <a:r>
              <a:rPr lang="ru-RU" sz="2000" b="1" i="1" dirty="0" err="1" smtClean="0">
                <a:solidFill>
                  <a:srgbClr val="FF0000"/>
                </a:solidFill>
              </a:rPr>
              <a:t>Риторичні</a:t>
            </a:r>
            <a:r>
              <a:rPr lang="ru-RU" sz="2000" b="1" i="1" dirty="0" smtClean="0">
                <a:solidFill>
                  <a:srgbClr val="FF0000"/>
                </a:solidFill>
              </a:rPr>
              <a:t> </a:t>
            </a:r>
            <a:r>
              <a:rPr lang="ru-RU" sz="2000" b="1" i="1" dirty="0" err="1" smtClean="0">
                <a:solidFill>
                  <a:srgbClr val="FF0000"/>
                </a:solidFill>
              </a:rPr>
              <a:t>питання</a:t>
            </a:r>
            <a:r>
              <a:rPr lang="ru-RU" sz="2000" b="1" i="1" dirty="0" smtClean="0">
                <a:solidFill>
                  <a:srgbClr val="FF0000"/>
                </a:solidFill>
              </a:rPr>
              <a:t>, </a:t>
            </a:r>
            <a:r>
              <a:rPr lang="ru-RU" sz="2000" b="1" i="1" dirty="0" err="1" smtClean="0">
                <a:solidFill>
                  <a:srgbClr val="FF0000"/>
                </a:solidFill>
              </a:rPr>
              <a:t>риторичні</a:t>
            </a:r>
            <a:r>
              <a:rPr lang="ru-RU" sz="2000" b="1" i="1" dirty="0" smtClean="0">
                <a:solidFill>
                  <a:srgbClr val="FF0000"/>
                </a:solidFill>
              </a:rPr>
              <a:t> </a:t>
            </a:r>
            <a:r>
              <a:rPr lang="ru-RU" sz="2000" b="1" i="1" dirty="0" err="1" smtClean="0">
                <a:solidFill>
                  <a:srgbClr val="FF0000"/>
                </a:solidFill>
              </a:rPr>
              <a:t>ствердження</a:t>
            </a:r>
            <a:r>
              <a:rPr lang="ru-RU" sz="2000" b="1" i="1" dirty="0" smtClean="0">
                <a:solidFill>
                  <a:srgbClr val="FF0000"/>
                </a:solidFill>
              </a:rPr>
              <a:t> </a:t>
            </a:r>
            <a:r>
              <a:rPr lang="ru-RU" sz="2000" b="1" i="1" dirty="0" smtClean="0"/>
              <a:t>:Ви </a:t>
            </a:r>
            <a:r>
              <a:rPr lang="ru-RU" sz="2000" b="1" i="1" dirty="0" err="1"/>
              <a:t>знаєте</a:t>
            </a:r>
            <a:r>
              <a:rPr lang="ru-RU" sz="2000" b="1" i="1" dirty="0"/>
              <a:t>, як липа </a:t>
            </a:r>
            <a:r>
              <a:rPr lang="ru-RU" sz="2000" b="1" i="1" dirty="0" err="1" smtClean="0"/>
              <a:t>шелестить</a:t>
            </a:r>
            <a:r>
              <a:rPr lang="ru-RU" sz="2000" b="1" i="1" dirty="0" smtClean="0"/>
              <a:t>?, </a:t>
            </a:r>
            <a:r>
              <a:rPr lang="ru-RU" sz="2000" b="1" i="1" dirty="0" err="1"/>
              <a:t>ви</a:t>
            </a:r>
            <a:r>
              <a:rPr lang="ru-RU" sz="2000" b="1" i="1" dirty="0"/>
              <a:t> </a:t>
            </a:r>
            <a:r>
              <a:rPr lang="ru-RU" sz="2000" b="1" i="1" dirty="0" err="1"/>
              <a:t>знаєте</a:t>
            </a:r>
            <a:r>
              <a:rPr lang="ru-RU" sz="2000" b="1" i="1" dirty="0"/>
              <a:t>, як </a:t>
            </a:r>
            <a:r>
              <a:rPr lang="ru-RU" sz="2000" b="1" i="1" dirty="0" err="1"/>
              <a:t>сплять</a:t>
            </a:r>
            <a:r>
              <a:rPr lang="ru-RU" sz="2000" b="1" i="1" dirty="0"/>
              <a:t> </a:t>
            </a:r>
            <a:r>
              <a:rPr lang="ru-RU" sz="2000" b="1" i="1" dirty="0" err="1"/>
              <a:t>старі</a:t>
            </a:r>
            <a:r>
              <a:rPr lang="ru-RU" sz="2000" b="1" i="1" dirty="0"/>
              <a:t> </a:t>
            </a:r>
            <a:r>
              <a:rPr lang="ru-RU" sz="2000" b="1" i="1" dirty="0" err="1"/>
              <a:t>гаї</a:t>
            </a:r>
            <a:r>
              <a:rPr lang="ru-RU" sz="2000" b="1" i="1" dirty="0"/>
              <a:t>? </a:t>
            </a:r>
            <a:r>
              <a:rPr lang="ru-RU" sz="2000" b="1" i="1" dirty="0" smtClean="0"/>
              <a:t> </a:t>
            </a:r>
            <a:r>
              <a:rPr lang="ru-RU" sz="2000" b="1" i="1" dirty="0"/>
              <a:t>Та </a:t>
            </a:r>
            <a:r>
              <a:rPr lang="ru-RU" sz="2000" b="1" i="1" dirty="0" err="1"/>
              <a:t>ви</a:t>
            </a:r>
            <a:r>
              <a:rPr lang="ru-RU" sz="2000" b="1" i="1" dirty="0"/>
              <a:t> </a:t>
            </a:r>
            <a:r>
              <a:rPr lang="ru-RU" sz="2000" b="1" i="1" dirty="0" err="1"/>
              <a:t>вже</a:t>
            </a:r>
            <a:r>
              <a:rPr lang="ru-RU" sz="2000" b="1" i="1" dirty="0"/>
              <a:t> </a:t>
            </a:r>
            <a:r>
              <a:rPr lang="ru-RU" sz="2000" b="1" i="1" dirty="0" err="1"/>
              <a:t>знаєте</a:t>
            </a:r>
            <a:r>
              <a:rPr lang="ru-RU" sz="2000" b="1" i="1" dirty="0"/>
              <a:t>, як </a:t>
            </a:r>
            <a:r>
              <a:rPr lang="ru-RU" sz="2000" b="1" i="1" dirty="0" err="1"/>
              <a:t>сплять</a:t>
            </a:r>
            <a:r>
              <a:rPr lang="ru-RU" sz="2000" b="1" i="1" dirty="0"/>
              <a:t> </a:t>
            </a:r>
            <a:r>
              <a:rPr lang="ru-RU" sz="2000" b="1" i="1" dirty="0" err="1"/>
              <a:t>старі</a:t>
            </a:r>
            <a:r>
              <a:rPr lang="ru-RU" sz="2000" b="1" i="1" dirty="0"/>
              <a:t> </a:t>
            </a:r>
            <a:r>
              <a:rPr lang="ru-RU" sz="2000" b="1" i="1" dirty="0" err="1"/>
              <a:t>гаї</a:t>
            </a:r>
            <a:r>
              <a:rPr lang="ru-RU" sz="2000" b="1" i="1" dirty="0" smtClean="0"/>
              <a:t>!;</a:t>
            </a:r>
          </a:p>
          <a:p>
            <a:r>
              <a:rPr lang="ru-RU" sz="2000" b="1" i="1" dirty="0" smtClean="0">
                <a:solidFill>
                  <a:srgbClr val="FF0000"/>
                </a:solidFill>
              </a:rPr>
              <a:t>Оксиморон:  </a:t>
            </a:r>
            <a:r>
              <a:rPr lang="ru-RU" sz="2000" b="1" i="1" dirty="0" err="1"/>
              <a:t>сплять</a:t>
            </a:r>
            <a:r>
              <a:rPr lang="ru-RU" sz="2000" b="1" i="1" dirty="0"/>
              <a:t> </a:t>
            </a:r>
            <a:r>
              <a:rPr lang="ru-RU" sz="2000" b="1" i="1" dirty="0" err="1"/>
              <a:t>старі</a:t>
            </a:r>
            <a:r>
              <a:rPr lang="ru-RU" sz="2000" b="1" i="1" dirty="0"/>
              <a:t> </a:t>
            </a:r>
            <a:r>
              <a:rPr lang="ru-RU" sz="2000" b="1" i="1" dirty="0" err="1"/>
              <a:t>гаї</a:t>
            </a:r>
            <a:r>
              <a:rPr lang="ru-RU" sz="2000" b="1" i="1" dirty="0"/>
              <a:t> </a:t>
            </a:r>
            <a:r>
              <a:rPr lang="ru-RU" sz="2000" b="1" i="1" dirty="0" smtClean="0"/>
              <a:t> - вони  </a:t>
            </a:r>
            <a:r>
              <a:rPr lang="ru-RU" sz="2000" b="1" i="1" dirty="0"/>
              <a:t>все </a:t>
            </a:r>
            <a:r>
              <a:rPr lang="ru-RU" sz="2000" b="1" i="1" dirty="0" err="1"/>
              <a:t>бачать</a:t>
            </a:r>
            <a:r>
              <a:rPr lang="ru-RU" sz="2000" b="1" i="1" dirty="0"/>
              <a:t> </a:t>
            </a:r>
            <a:r>
              <a:rPr lang="ru-RU" sz="2000" b="1" i="1" dirty="0" err="1"/>
              <a:t>крізь</a:t>
            </a:r>
            <a:r>
              <a:rPr lang="ru-RU" sz="2000" b="1" i="1" dirty="0"/>
              <a:t> </a:t>
            </a:r>
            <a:r>
              <a:rPr lang="ru-RU" sz="2000" b="1" i="1" dirty="0" err="1" smtClean="0"/>
              <a:t>тумани</a:t>
            </a:r>
            <a:r>
              <a:rPr lang="ru-RU" sz="2000" b="1" i="1" dirty="0" smtClean="0"/>
              <a:t>;</a:t>
            </a:r>
          </a:p>
          <a:p>
            <a:r>
              <a:rPr lang="ru-RU" sz="2000" b="1" i="1" dirty="0">
                <a:solidFill>
                  <a:srgbClr val="FF0000"/>
                </a:solidFill>
              </a:rPr>
              <a:t> А</a:t>
            </a:r>
            <a:r>
              <a:rPr lang="ru-RU" sz="2000" b="1" i="1" dirty="0" smtClean="0">
                <a:solidFill>
                  <a:srgbClr val="FF0000"/>
                </a:solidFill>
              </a:rPr>
              <a:t>нафора </a:t>
            </a:r>
            <a:r>
              <a:rPr lang="ru-RU" sz="2000" b="1" i="1" dirty="0" smtClean="0"/>
              <a:t>: </a:t>
            </a:r>
            <a:r>
              <a:rPr lang="ru-RU" sz="2000" b="1" i="1" dirty="0" err="1" smtClean="0"/>
              <a:t>ви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знаєте</a:t>
            </a:r>
            <a:r>
              <a:rPr lang="ru-RU" sz="2000" b="1" i="1" dirty="0" smtClean="0"/>
              <a:t>…; </a:t>
            </a:r>
          </a:p>
          <a:p>
            <a:r>
              <a:rPr lang="ru-RU" sz="2000" b="1" i="1" dirty="0" err="1" smtClean="0">
                <a:solidFill>
                  <a:srgbClr val="FF0000"/>
                </a:solidFill>
              </a:rPr>
              <a:t>Асонанс</a:t>
            </a:r>
            <a:r>
              <a:rPr lang="ru-RU" sz="2000" b="1" i="1" dirty="0" smtClean="0">
                <a:solidFill>
                  <a:srgbClr val="FF0000"/>
                </a:solidFill>
              </a:rPr>
              <a:t> </a:t>
            </a:r>
            <a:r>
              <a:rPr lang="ru-RU" sz="2000" b="1" i="1" dirty="0" err="1">
                <a:solidFill>
                  <a:srgbClr val="FF0000"/>
                </a:solidFill>
              </a:rPr>
              <a:t>літер</a:t>
            </a:r>
            <a:r>
              <a:rPr lang="ru-RU" sz="2000" b="1" i="1" dirty="0">
                <a:solidFill>
                  <a:srgbClr val="FF0000"/>
                </a:solidFill>
              </a:rPr>
              <a:t> </a:t>
            </a:r>
            <a:r>
              <a:rPr lang="ru-RU" sz="2000" b="1" i="1" u="sng" dirty="0">
                <a:solidFill>
                  <a:srgbClr val="FF0000"/>
                </a:solidFill>
              </a:rPr>
              <a:t>е, і </a:t>
            </a:r>
            <a:r>
              <a:rPr lang="ru-RU" sz="2000" b="1" i="1" dirty="0"/>
              <a:t>з </a:t>
            </a:r>
            <a:r>
              <a:rPr lang="ru-RU" sz="2000" b="1" i="1" dirty="0" err="1"/>
              <a:t>вкрапленнями</a:t>
            </a:r>
            <a:r>
              <a:rPr lang="ru-RU" sz="2000" b="1" i="1" dirty="0"/>
              <a:t>  </a:t>
            </a:r>
            <a:r>
              <a:rPr lang="ru-RU" sz="2000" b="1" i="1" u="sng" dirty="0">
                <a:solidFill>
                  <a:srgbClr val="FF0000"/>
                </a:solidFill>
              </a:rPr>
              <a:t>о</a:t>
            </a:r>
            <a:r>
              <a:rPr lang="ru-RU" sz="2000" b="1" i="1" u="sng" dirty="0"/>
              <a:t> </a:t>
            </a:r>
            <a:r>
              <a:rPr lang="ru-RU" sz="2000" b="1" i="1" dirty="0"/>
              <a:t>(</a:t>
            </a:r>
            <a:r>
              <a:rPr lang="ru-RU" sz="2000" b="1" i="1" dirty="0" err="1"/>
              <a:t>створюють</a:t>
            </a:r>
            <a:r>
              <a:rPr lang="ru-RU" sz="2000" b="1" i="1" dirty="0"/>
              <a:t> </a:t>
            </a:r>
            <a:r>
              <a:rPr lang="ru-RU" sz="2000" b="1" i="1" dirty="0" err="1"/>
              <a:t>ніжність</a:t>
            </a:r>
            <a:r>
              <a:rPr lang="ru-RU" sz="2000" b="1" i="1" dirty="0"/>
              <a:t>, </a:t>
            </a:r>
            <a:r>
              <a:rPr lang="ru-RU" sz="2000" b="1" i="1" dirty="0" err="1"/>
              <a:t>спокій</a:t>
            </a:r>
            <a:r>
              <a:rPr lang="ru-RU" sz="2000" b="1" i="1" dirty="0"/>
              <a:t>, </a:t>
            </a:r>
            <a:r>
              <a:rPr lang="ru-RU" sz="2000" b="1" i="1" dirty="0" err="1"/>
              <a:t>лунність</a:t>
            </a:r>
            <a:r>
              <a:rPr lang="ru-RU" sz="2000" b="1" i="1" dirty="0"/>
              <a:t>, </a:t>
            </a:r>
            <a:r>
              <a:rPr lang="ru-RU" sz="2000" b="1" i="1" dirty="0" err="1"/>
              <a:t>відчуття</a:t>
            </a:r>
            <a:r>
              <a:rPr lang="ru-RU" sz="2000" b="1" i="1" dirty="0"/>
              <a:t> </a:t>
            </a:r>
            <a:r>
              <a:rPr lang="ru-RU" sz="2000" b="1" i="1" dirty="0" err="1"/>
              <a:t>кохання</a:t>
            </a:r>
            <a:r>
              <a:rPr lang="ru-RU" sz="2000" b="1" i="1" dirty="0"/>
              <a:t>);</a:t>
            </a:r>
          </a:p>
          <a:p>
            <a:r>
              <a:rPr lang="ru-RU" sz="2000" b="1" i="1" dirty="0" err="1">
                <a:solidFill>
                  <a:srgbClr val="FF0000"/>
                </a:solidFill>
              </a:rPr>
              <a:t>А</a:t>
            </a:r>
            <a:r>
              <a:rPr lang="ru-RU" sz="2000" b="1" i="1" dirty="0" err="1" smtClean="0">
                <a:solidFill>
                  <a:srgbClr val="FF0000"/>
                </a:solidFill>
              </a:rPr>
              <a:t>літерація</a:t>
            </a:r>
            <a:r>
              <a:rPr lang="ru-RU" sz="2000" b="1" i="1" dirty="0" smtClean="0">
                <a:solidFill>
                  <a:srgbClr val="FF0000"/>
                </a:solidFill>
              </a:rPr>
              <a:t> </a:t>
            </a:r>
            <a:r>
              <a:rPr lang="ru-RU" sz="2000" b="1" i="1" u="sng" dirty="0">
                <a:solidFill>
                  <a:srgbClr val="FF0000"/>
                </a:solidFill>
              </a:rPr>
              <a:t>л,  н, с, п, ц, х, ч, ш, т </a:t>
            </a:r>
            <a:r>
              <a:rPr lang="ru-RU" sz="2000" b="1" i="1" dirty="0"/>
              <a:t>(</a:t>
            </a:r>
            <a:r>
              <a:rPr lang="ru-RU" sz="2000" b="1" i="1" dirty="0" smtClean="0"/>
              <a:t> </a:t>
            </a:r>
            <a:r>
              <a:rPr lang="ru-RU" sz="2000" b="1" i="1" dirty="0" err="1"/>
              <a:t>дає</a:t>
            </a:r>
            <a:r>
              <a:rPr lang="ru-RU" sz="2000" b="1" i="1" dirty="0"/>
              <a:t> </a:t>
            </a:r>
            <a:r>
              <a:rPr lang="ru-RU" sz="2000" b="1" i="1" dirty="0" err="1"/>
              <a:t>можливість</a:t>
            </a:r>
            <a:r>
              <a:rPr lang="ru-RU" sz="2000" b="1" i="1" dirty="0"/>
              <a:t> </a:t>
            </a:r>
            <a:r>
              <a:rPr lang="ru-RU" sz="2000" b="1" i="1" dirty="0" err="1"/>
              <a:t>почути</a:t>
            </a:r>
            <a:r>
              <a:rPr lang="ru-RU" sz="2000" b="1" i="1" dirty="0"/>
              <a:t> шелест </a:t>
            </a:r>
            <a:r>
              <a:rPr lang="ru-RU" sz="2000" b="1" i="1" dirty="0" err="1"/>
              <a:t>листя</a:t>
            </a:r>
            <a:r>
              <a:rPr lang="ru-RU" sz="2000" b="1" i="1" dirty="0"/>
              <a:t> з тихими </a:t>
            </a:r>
            <a:r>
              <a:rPr lang="ru-RU" sz="2000" b="1" i="1" dirty="0" err="1"/>
              <a:t>нічними</a:t>
            </a:r>
            <a:r>
              <a:rPr lang="ru-RU" sz="2000" b="1" i="1" dirty="0"/>
              <a:t> </a:t>
            </a:r>
            <a:r>
              <a:rPr lang="ru-RU" sz="2000" b="1" i="1" dirty="0" smtClean="0"/>
              <a:t>звуками</a:t>
            </a:r>
            <a:r>
              <a:rPr lang="ru-RU" sz="2000" b="1" i="1" dirty="0"/>
              <a:t>);</a:t>
            </a:r>
          </a:p>
          <a:p>
            <a:r>
              <a:rPr lang="ru-RU" sz="2000" b="1" i="1" dirty="0" err="1" smtClean="0">
                <a:solidFill>
                  <a:srgbClr val="FF0000"/>
                </a:solidFill>
              </a:rPr>
              <a:t>Символи</a:t>
            </a:r>
            <a:r>
              <a:rPr lang="ru-RU" sz="2000" b="1" i="1" dirty="0" smtClean="0">
                <a:solidFill>
                  <a:srgbClr val="FF0000"/>
                </a:solidFill>
              </a:rPr>
              <a:t>:   </a:t>
            </a:r>
            <a:r>
              <a:rPr lang="ru-RU" sz="2000" b="1" i="1" dirty="0"/>
              <a:t>небо –  </a:t>
            </a:r>
            <a:r>
              <a:rPr lang="ru-RU" sz="2000" b="1" i="1" dirty="0" err="1"/>
              <a:t>безмежжя</a:t>
            </a:r>
            <a:r>
              <a:rPr lang="ru-RU" sz="2000" b="1" i="1" dirty="0"/>
              <a:t>; </a:t>
            </a:r>
            <a:r>
              <a:rPr lang="ru-RU" sz="2000" b="1" i="1" dirty="0" err="1"/>
              <a:t>місяць</a:t>
            </a:r>
            <a:r>
              <a:rPr lang="ru-RU" sz="2000" b="1" i="1" dirty="0"/>
              <a:t> – символ </a:t>
            </a:r>
            <a:r>
              <a:rPr lang="ru-RU" sz="2000" b="1" i="1" dirty="0" err="1"/>
              <a:t>вічності</a:t>
            </a:r>
            <a:r>
              <a:rPr lang="ru-RU" sz="2000" b="1" i="1" dirty="0"/>
              <a:t>, </a:t>
            </a:r>
            <a:r>
              <a:rPr lang="ru-RU" sz="2000" b="1" i="1" dirty="0" err="1"/>
              <a:t>світла</a:t>
            </a:r>
            <a:r>
              <a:rPr lang="ru-RU" sz="2000" b="1" i="1" dirty="0"/>
              <a:t>; </a:t>
            </a:r>
            <a:r>
              <a:rPr lang="ru-RU" sz="2000" b="1" i="1" dirty="0" err="1"/>
              <a:t>зорі</a:t>
            </a:r>
            <a:r>
              <a:rPr lang="ru-RU" sz="2000" b="1" i="1" dirty="0"/>
              <a:t> – символ </a:t>
            </a:r>
            <a:r>
              <a:rPr lang="ru-RU" sz="2000" b="1" i="1" dirty="0" err="1"/>
              <a:t>кохання</a:t>
            </a:r>
            <a:r>
              <a:rPr lang="ru-RU" sz="2000" b="1" i="1" dirty="0"/>
              <a:t>, </a:t>
            </a:r>
            <a:r>
              <a:rPr lang="ru-RU" sz="2000" b="1" i="1" dirty="0" err="1"/>
              <a:t>радості</a:t>
            </a:r>
            <a:r>
              <a:rPr lang="ru-RU" sz="2000" b="1" i="1" dirty="0"/>
              <a:t>; липа – символ </a:t>
            </a:r>
            <a:r>
              <a:rPr lang="ru-RU" sz="2000" b="1" i="1" dirty="0" err="1"/>
              <a:t>жіночності</a:t>
            </a:r>
            <a:r>
              <a:rPr lang="ru-RU" sz="2000" b="1" i="1" dirty="0"/>
              <a:t>, </a:t>
            </a:r>
            <a:r>
              <a:rPr lang="ru-RU" sz="2000" b="1" i="1" dirty="0" err="1"/>
              <a:t>кохання</a:t>
            </a:r>
            <a:r>
              <a:rPr lang="ru-RU" sz="2000" b="1" i="1" dirty="0"/>
              <a:t>; </a:t>
            </a:r>
            <a:r>
              <a:rPr lang="ru-RU" sz="2000" b="1" i="1" dirty="0" smtClean="0"/>
              <a:t>   </a:t>
            </a:r>
            <a:r>
              <a:rPr lang="ru-RU" sz="2000" b="1" i="1" dirty="0" err="1" smtClean="0"/>
              <a:t>золотий</a:t>
            </a:r>
            <a:r>
              <a:rPr lang="ru-RU" sz="2000" b="1" i="1" dirty="0" smtClean="0"/>
              <a:t> </a:t>
            </a:r>
            <a:r>
              <a:rPr lang="ru-RU" sz="2000" b="1" i="1" dirty="0" err="1"/>
              <a:t>колір</a:t>
            </a:r>
            <a:r>
              <a:rPr lang="ru-RU" sz="2000" b="1" i="1" dirty="0"/>
              <a:t> – </a:t>
            </a:r>
            <a:r>
              <a:rPr lang="ru-RU" sz="2000" b="1" i="1" dirty="0" err="1"/>
              <a:t>багатство</a:t>
            </a:r>
            <a:r>
              <a:rPr lang="ru-RU" sz="2000" b="1" i="1" dirty="0"/>
              <a:t>, </a:t>
            </a:r>
            <a:r>
              <a:rPr lang="ru-RU" sz="2000" b="1" i="1" dirty="0" err="1"/>
              <a:t>радість</a:t>
            </a:r>
            <a:r>
              <a:rPr lang="ru-RU" sz="2000" b="1" i="1" dirty="0"/>
              <a:t>, </a:t>
            </a:r>
            <a:r>
              <a:rPr lang="ru-RU" sz="2000" b="1" i="1" dirty="0" err="1" smtClean="0"/>
              <a:t>життя</a:t>
            </a:r>
            <a:r>
              <a:rPr lang="ru-RU" sz="2000" b="1" i="1" dirty="0" smtClean="0"/>
              <a:t>.</a:t>
            </a:r>
          </a:p>
          <a:p>
            <a:r>
              <a:rPr lang="ru-RU" sz="2000" b="1" i="1" dirty="0" err="1" smtClean="0">
                <a:solidFill>
                  <a:srgbClr val="FF0000"/>
                </a:solidFill>
              </a:rPr>
              <a:t>Поєднання</a:t>
            </a:r>
            <a:r>
              <a:rPr lang="ru-RU" sz="2000" b="1" i="1" dirty="0" smtClean="0">
                <a:solidFill>
                  <a:srgbClr val="FF0000"/>
                </a:solidFill>
              </a:rPr>
              <a:t> </a:t>
            </a:r>
            <a:r>
              <a:rPr lang="ru-RU" sz="2000" b="1" i="1" dirty="0" err="1">
                <a:solidFill>
                  <a:srgbClr val="FF0000"/>
                </a:solidFill>
              </a:rPr>
              <a:t>ознак</a:t>
            </a:r>
            <a:r>
              <a:rPr lang="ru-RU" sz="2000" b="1" i="1" dirty="0">
                <a:solidFill>
                  <a:srgbClr val="FF0000"/>
                </a:solidFill>
              </a:rPr>
              <a:t> </a:t>
            </a:r>
            <a:r>
              <a:rPr lang="ru-RU" sz="2000" b="1" i="1" dirty="0" err="1">
                <a:solidFill>
                  <a:srgbClr val="FF0000"/>
                </a:solidFill>
              </a:rPr>
              <a:t>різних</a:t>
            </a:r>
            <a:r>
              <a:rPr lang="ru-RU" sz="2000" b="1" i="1" dirty="0">
                <a:solidFill>
                  <a:srgbClr val="FF0000"/>
                </a:solidFill>
              </a:rPr>
              <a:t> </a:t>
            </a:r>
            <a:r>
              <a:rPr lang="ru-RU" sz="2000" b="1" i="1" dirty="0" err="1">
                <a:solidFill>
                  <a:srgbClr val="FF0000"/>
                </a:solidFill>
              </a:rPr>
              <a:t>стилів</a:t>
            </a:r>
            <a:r>
              <a:rPr lang="ru-RU" sz="2000" b="1" i="1" dirty="0"/>
              <a:t>: </a:t>
            </a:r>
            <a:r>
              <a:rPr lang="ru-RU" sz="2000" b="1" i="1" dirty="0" err="1"/>
              <a:t>е</a:t>
            </a:r>
            <a:r>
              <a:rPr lang="ru-RU" sz="2000" b="1" i="1" dirty="0" err="1">
                <a:solidFill>
                  <a:srgbClr val="7030A0"/>
                </a:solidFill>
              </a:rPr>
              <a:t>кспресіонізму</a:t>
            </a:r>
            <a:r>
              <a:rPr lang="ru-RU" sz="2000" b="1" i="1" dirty="0"/>
              <a:t> ( </a:t>
            </a:r>
            <a:r>
              <a:rPr lang="ru-RU" sz="2000" b="1" i="1" dirty="0" err="1"/>
              <a:t>посилена</a:t>
            </a:r>
            <a:r>
              <a:rPr lang="ru-RU" sz="2000" b="1" i="1" dirty="0"/>
              <a:t> </a:t>
            </a:r>
            <a:r>
              <a:rPr lang="ru-RU" sz="2000" b="1" i="1" dirty="0" err="1"/>
              <a:t>увага</a:t>
            </a:r>
            <a:r>
              <a:rPr lang="ru-RU" sz="2000" b="1" i="1" dirty="0"/>
              <a:t> до </a:t>
            </a:r>
            <a:r>
              <a:rPr lang="ru-RU" sz="2000" b="1" i="1" dirty="0" err="1"/>
              <a:t>природи</a:t>
            </a:r>
            <a:r>
              <a:rPr lang="ru-RU" sz="2000" b="1" i="1" dirty="0"/>
              <a:t>, все в </a:t>
            </a:r>
            <a:r>
              <a:rPr lang="ru-RU" sz="2000" b="1" i="1" dirty="0" err="1"/>
              <a:t>ній</a:t>
            </a:r>
            <a:r>
              <a:rPr lang="ru-RU" sz="2000" b="1" i="1" dirty="0"/>
              <a:t> є </a:t>
            </a:r>
            <a:r>
              <a:rPr lang="ru-RU" sz="2000" b="1" i="1" dirty="0" err="1"/>
              <a:t>нерозривною</a:t>
            </a:r>
            <a:r>
              <a:rPr lang="ru-RU" sz="2000" b="1" i="1" dirty="0"/>
              <a:t> </a:t>
            </a:r>
            <a:r>
              <a:rPr lang="ru-RU" sz="2000" b="1" i="1" dirty="0" err="1"/>
              <a:t>цілістю</a:t>
            </a:r>
            <a:r>
              <a:rPr lang="ru-RU" sz="2000" b="1" i="1" dirty="0"/>
              <a:t>),</a:t>
            </a:r>
            <a:r>
              <a:rPr lang="ru-RU" sz="2000" b="1" i="1" dirty="0">
                <a:solidFill>
                  <a:srgbClr val="7030A0"/>
                </a:solidFill>
              </a:rPr>
              <a:t> </a:t>
            </a:r>
            <a:r>
              <a:rPr lang="ru-RU" sz="2000" b="1" i="1" dirty="0" err="1">
                <a:solidFill>
                  <a:srgbClr val="7030A0"/>
                </a:solidFill>
              </a:rPr>
              <a:t>імпресіонізму</a:t>
            </a:r>
            <a:r>
              <a:rPr lang="ru-RU" sz="2000" b="1" i="1" dirty="0">
                <a:solidFill>
                  <a:srgbClr val="7030A0"/>
                </a:solidFill>
              </a:rPr>
              <a:t> </a:t>
            </a:r>
            <a:r>
              <a:rPr lang="ru-RU" sz="2000" b="1" i="1" dirty="0"/>
              <a:t>( </a:t>
            </a:r>
            <a:r>
              <a:rPr lang="ru-RU" sz="2000" b="1" i="1" dirty="0" err="1"/>
              <a:t>увага</a:t>
            </a:r>
            <a:r>
              <a:rPr lang="ru-RU" sz="2000" b="1" i="1" dirty="0"/>
              <a:t> до </a:t>
            </a:r>
            <a:r>
              <a:rPr lang="ru-RU" sz="2000" b="1" i="1" dirty="0" err="1"/>
              <a:t>кольорів</a:t>
            </a:r>
            <a:r>
              <a:rPr lang="ru-RU" sz="2000" b="1" i="1" dirty="0"/>
              <a:t>, </a:t>
            </a:r>
            <a:r>
              <a:rPr lang="ru-RU" sz="2000" b="1" i="1" dirty="0" err="1"/>
              <a:t>звуків</a:t>
            </a:r>
            <a:r>
              <a:rPr lang="ru-RU" sz="2000" b="1" i="1" dirty="0"/>
              <a:t>), </a:t>
            </a:r>
            <a:r>
              <a:rPr lang="ru-RU" sz="2000" b="1" i="1" dirty="0" err="1">
                <a:solidFill>
                  <a:srgbClr val="7030A0"/>
                </a:solidFill>
              </a:rPr>
              <a:t>символізму</a:t>
            </a:r>
            <a:r>
              <a:rPr lang="ru-RU" sz="2000" b="1" i="1" dirty="0">
                <a:solidFill>
                  <a:srgbClr val="7030A0"/>
                </a:solidFill>
              </a:rPr>
              <a:t> </a:t>
            </a:r>
            <a:r>
              <a:rPr lang="ru-RU" sz="2000" b="1" i="1" dirty="0"/>
              <a:t>( </a:t>
            </a:r>
            <a:r>
              <a:rPr lang="ru-RU" sz="2000" b="1" i="1" dirty="0" err="1"/>
              <a:t>використання</a:t>
            </a:r>
            <a:r>
              <a:rPr lang="ru-RU" sz="2000" b="1" i="1" dirty="0"/>
              <a:t> </a:t>
            </a:r>
            <a:r>
              <a:rPr lang="ru-RU" sz="2000" b="1" i="1" dirty="0" err="1"/>
              <a:t>символів</a:t>
            </a:r>
            <a:r>
              <a:rPr lang="ru-RU" sz="2000" b="1" i="1" dirty="0"/>
              <a:t>), </a:t>
            </a:r>
            <a:r>
              <a:rPr lang="ru-RU" sz="2000" b="1" i="1" dirty="0">
                <a:solidFill>
                  <a:srgbClr val="7030A0"/>
                </a:solidFill>
              </a:rPr>
              <a:t>неоромантизму </a:t>
            </a:r>
            <a:r>
              <a:rPr lang="ru-RU" sz="2000" b="1" i="1" dirty="0"/>
              <a:t>( </a:t>
            </a:r>
            <a:r>
              <a:rPr lang="ru-RU" sz="2000" b="1" i="1" dirty="0" err="1"/>
              <a:t>ліричний</a:t>
            </a:r>
            <a:r>
              <a:rPr lang="ru-RU" sz="2000" b="1" i="1" dirty="0"/>
              <a:t> герой  </a:t>
            </a:r>
            <a:r>
              <a:rPr lang="ru-RU" sz="2000" b="1" i="1" dirty="0" err="1"/>
              <a:t>сповнений</a:t>
            </a:r>
            <a:r>
              <a:rPr lang="ru-RU" sz="2000" b="1" i="1" dirty="0"/>
              <a:t> </a:t>
            </a:r>
            <a:r>
              <a:rPr lang="ru-RU" sz="2000" b="1" i="1" dirty="0" err="1"/>
              <a:t>передчуття</a:t>
            </a:r>
            <a:r>
              <a:rPr lang="ru-RU" sz="2000" b="1" i="1" dirty="0"/>
              <a:t> </a:t>
            </a:r>
            <a:r>
              <a:rPr lang="ru-RU" sz="2000" b="1" i="1" dirty="0" err="1"/>
              <a:t>змін</a:t>
            </a:r>
            <a:r>
              <a:rPr lang="ru-RU" sz="2000" b="1" i="1" dirty="0"/>
              <a:t>, </a:t>
            </a:r>
            <a:r>
              <a:rPr lang="ru-RU" sz="2000" b="1" i="1" dirty="0" err="1"/>
              <a:t>щастя</a:t>
            </a:r>
            <a:r>
              <a:rPr lang="ru-RU" sz="2000" b="1" i="1" dirty="0"/>
              <a:t>, </a:t>
            </a:r>
            <a:r>
              <a:rPr lang="ru-RU" sz="2000" b="1" i="1" dirty="0" err="1"/>
              <a:t>повністю</a:t>
            </a:r>
            <a:r>
              <a:rPr lang="ru-RU" sz="2000" b="1" i="1" dirty="0"/>
              <a:t> </a:t>
            </a:r>
            <a:r>
              <a:rPr lang="ru-RU" sz="2000" b="1" i="1" dirty="0" err="1"/>
              <a:t>злитий</a:t>
            </a:r>
            <a:r>
              <a:rPr lang="ru-RU" sz="2000" b="1" i="1" dirty="0"/>
              <a:t> з природою; </a:t>
            </a:r>
            <a:r>
              <a:rPr lang="ru-RU" sz="2000" b="1" i="1" dirty="0" err="1"/>
              <a:t>звернення</a:t>
            </a:r>
            <a:r>
              <a:rPr lang="ru-RU" sz="2000" b="1" i="1" dirty="0"/>
              <a:t> до фольклору(</a:t>
            </a:r>
            <a:r>
              <a:rPr lang="ru-RU" sz="2000" b="1" i="1" dirty="0" err="1"/>
              <a:t>паралелізм</a:t>
            </a:r>
            <a:r>
              <a:rPr lang="ru-RU" sz="2000" b="1" i="1" dirty="0"/>
              <a:t>) </a:t>
            </a:r>
            <a:r>
              <a:rPr lang="ru-RU" sz="2000" b="1" i="1" dirty="0" smtClean="0"/>
              <a:t>). </a:t>
            </a:r>
            <a:endParaRPr lang="ru-RU" sz="2000" b="1" i="1" dirty="0"/>
          </a:p>
          <a:p>
            <a:endParaRPr lang="ru-RU" sz="2000" b="1" i="1" dirty="0"/>
          </a:p>
        </p:txBody>
      </p:sp>
      <p:pic>
        <p:nvPicPr>
          <p:cNvPr id="3074" name="Picture 2" descr="i?id=451169387-71-72&amp;n=2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810"/>
          <a:stretch/>
        </p:blipFill>
        <p:spPr bwMode="auto">
          <a:xfrm>
            <a:off x="1" y="32251"/>
            <a:ext cx="971600" cy="908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41814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6000" b="1" dirty="0" err="1" smtClean="0">
                <a:solidFill>
                  <a:srgbClr val="FF0000"/>
                </a:solidFill>
              </a:rPr>
              <a:t>Кларнетизм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99592" y="2039887"/>
            <a:ext cx="8064896" cy="45146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sz="3600" b="1" dirty="0" smtClean="0">
                <a:solidFill>
                  <a:srgbClr val="FF0000"/>
                </a:solidFill>
                <a:effectLst/>
                <a:latin typeface="Calibri"/>
                <a:ea typeface="Calibri"/>
                <a:cs typeface="Times New Roman"/>
              </a:rPr>
              <a:t>             </a:t>
            </a:r>
            <a:r>
              <a:rPr lang="uk-UA" sz="3600" b="1" dirty="0" err="1" smtClean="0">
                <a:solidFill>
                  <a:srgbClr val="FF0000"/>
                </a:solidFill>
                <a:effectLst/>
                <a:latin typeface="Calibri"/>
                <a:ea typeface="Calibri"/>
                <a:cs typeface="Times New Roman"/>
              </a:rPr>
              <a:t>Кларнетизм</a:t>
            </a:r>
            <a:r>
              <a:rPr lang="uk-UA" sz="3600" b="1" dirty="0" smtClean="0">
                <a:solidFill>
                  <a:srgbClr val="FF0000"/>
                </a:solidFill>
                <a:effectLst/>
                <a:latin typeface="Calibri"/>
                <a:ea typeface="Calibri"/>
                <a:cs typeface="Times New Roman"/>
              </a:rPr>
              <a:t> </a:t>
            </a:r>
            <a:r>
              <a:rPr lang="uk-UA" sz="3600" b="1" i="1" dirty="0" smtClean="0">
                <a:effectLst/>
                <a:latin typeface="Calibri"/>
                <a:ea typeface="Calibri"/>
                <a:cs typeface="Times New Roman"/>
              </a:rPr>
              <a:t>— термін, запропонований Ю. </a:t>
            </a:r>
            <a:r>
              <a:rPr lang="uk-UA" sz="3600" b="1" i="1" dirty="0" err="1" smtClean="0">
                <a:effectLst/>
                <a:latin typeface="Calibri"/>
                <a:ea typeface="Calibri"/>
                <a:cs typeface="Times New Roman"/>
              </a:rPr>
              <a:t>Лавріненком</a:t>
            </a:r>
            <a:r>
              <a:rPr lang="uk-UA" sz="3600" b="1" i="1" dirty="0" smtClean="0">
                <a:effectLst/>
                <a:latin typeface="Calibri"/>
                <a:ea typeface="Calibri"/>
                <a:cs typeface="Times New Roman"/>
              </a:rPr>
              <a:t> та В.Баркою для позначення стильової якості синтетичної лірики раннього Павла Тичини, який  походить від назви його збірки «Сонячні кларнети» (1918).</a:t>
            </a:r>
            <a:endParaRPr lang="ru-RU" sz="3600" b="1" i="1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4098" name="Picture 2" descr="http://www.allbands.ru/allbrands/pictures/arm9900247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024336" cy="16255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 descr="http://omsk.treda.ru/i/photos/b/4140/8403707b34b29bc3e84a251f42e15e7f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5" y="7572"/>
            <a:ext cx="1803850" cy="19812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829173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74638"/>
            <a:ext cx="8496944" cy="1143000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err="1">
                <a:solidFill>
                  <a:srgbClr val="FF0000"/>
                </a:solidFill>
              </a:rPr>
              <a:t>Визначальні</a:t>
            </a:r>
            <a:r>
              <a:rPr lang="ru-RU" sz="4400" b="1" dirty="0">
                <a:solidFill>
                  <a:srgbClr val="FF0000"/>
                </a:solidFill>
              </a:rPr>
              <a:t> </a:t>
            </a:r>
            <a:r>
              <a:rPr lang="ru-RU" sz="4400" b="1" dirty="0" err="1">
                <a:solidFill>
                  <a:srgbClr val="FF0000"/>
                </a:solidFill>
              </a:rPr>
              <a:t>риси</a:t>
            </a:r>
            <a:r>
              <a:rPr lang="ru-RU" sz="4400" b="1" dirty="0">
                <a:solidFill>
                  <a:srgbClr val="FF0000"/>
                </a:solidFill>
              </a:rPr>
              <a:t> </a:t>
            </a:r>
            <a:r>
              <a:rPr lang="ru-RU" sz="4400" b="1" dirty="0" err="1">
                <a:solidFill>
                  <a:srgbClr val="FF0000"/>
                </a:solidFill>
              </a:rPr>
              <a:t>кларнетизму</a:t>
            </a:r>
            <a:r>
              <a:rPr lang="ru-RU" sz="4400" b="1" dirty="0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043608" y="1412776"/>
            <a:ext cx="799288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/>
              <a:t>•	</a:t>
            </a:r>
            <a:r>
              <a:rPr lang="ru-RU" sz="5000" b="1" dirty="0"/>
              <a:t>«</a:t>
            </a:r>
            <a:r>
              <a:rPr lang="ru-RU" sz="5000" b="1" dirty="0" err="1"/>
              <a:t>кольоровий</a:t>
            </a:r>
            <a:r>
              <a:rPr lang="ru-RU" sz="5000" b="1" dirty="0"/>
              <a:t> слух»</a:t>
            </a:r>
          </a:p>
          <a:p>
            <a:r>
              <a:rPr lang="ru-RU" sz="5000" b="1" dirty="0"/>
              <a:t>•	«</a:t>
            </a:r>
            <a:r>
              <a:rPr lang="ru-RU" sz="5000" b="1" dirty="0" err="1"/>
              <a:t>слуховий</a:t>
            </a:r>
            <a:r>
              <a:rPr lang="ru-RU" sz="5000" b="1" dirty="0"/>
              <a:t> </a:t>
            </a:r>
            <a:r>
              <a:rPr lang="ru-RU" sz="5000" b="1" dirty="0" err="1"/>
              <a:t>колір</a:t>
            </a:r>
            <a:r>
              <a:rPr lang="ru-RU" sz="5000" b="1" dirty="0"/>
              <a:t>»</a:t>
            </a:r>
          </a:p>
          <a:p>
            <a:r>
              <a:rPr lang="ru-RU" sz="5000" b="1" dirty="0"/>
              <a:t>•	</a:t>
            </a:r>
            <a:r>
              <a:rPr lang="ru-RU" sz="5000" b="1" dirty="0" err="1"/>
              <a:t>аристократичність</a:t>
            </a:r>
            <a:r>
              <a:rPr lang="ru-RU" sz="5000" b="1" dirty="0"/>
              <a:t> духу</a:t>
            </a:r>
          </a:p>
          <a:p>
            <a:r>
              <a:rPr lang="ru-RU" sz="5000" b="1" dirty="0"/>
              <a:t>•	</a:t>
            </a:r>
            <a:r>
              <a:rPr lang="ru-RU" sz="5000" b="1" dirty="0" err="1"/>
              <a:t>поетичний</a:t>
            </a:r>
            <a:r>
              <a:rPr lang="ru-RU" sz="5000" b="1" dirty="0"/>
              <a:t> </a:t>
            </a:r>
            <a:r>
              <a:rPr lang="ru-RU" sz="5000" b="1" dirty="0" err="1"/>
              <a:t>всесвіт</a:t>
            </a:r>
            <a:endParaRPr lang="ru-RU" sz="5000" b="1" dirty="0"/>
          </a:p>
          <a:p>
            <a:r>
              <a:rPr lang="ru-RU" sz="5000" b="1" dirty="0"/>
              <a:t>•	</a:t>
            </a:r>
            <a:r>
              <a:rPr lang="ru-RU" sz="5000" b="1" dirty="0" err="1"/>
              <a:t>філософська</a:t>
            </a:r>
            <a:r>
              <a:rPr lang="ru-RU" sz="5000" b="1" dirty="0"/>
              <a:t> </a:t>
            </a:r>
            <a:r>
              <a:rPr lang="ru-RU" sz="5000" b="1" dirty="0" err="1"/>
              <a:t>ідея</a:t>
            </a:r>
            <a:r>
              <a:rPr lang="ru-RU" sz="5000" b="1" dirty="0"/>
              <a:t> </a:t>
            </a:r>
            <a:r>
              <a:rPr lang="ru-RU" sz="5000" b="1" dirty="0" smtClean="0"/>
              <a:t>   все-   </a:t>
            </a:r>
            <a:r>
              <a:rPr lang="ru-RU" sz="5000" b="1" dirty="0" err="1" smtClean="0"/>
              <a:t>єднання</a:t>
            </a:r>
            <a:endParaRPr lang="ru-RU" sz="5000" b="1" dirty="0"/>
          </a:p>
        </p:txBody>
      </p:sp>
    </p:spTree>
    <p:extLst>
      <p:ext uri="{BB962C8B-B14F-4D97-AF65-F5344CB8AC3E}">
        <p14:creationId xmlns:p14="http://schemas.microsoft.com/office/powerpoint/2010/main" val="15903894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school.xvatit.com/images/a/a3/Ukrlit11_03t_tichina3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74294"/>
            <a:ext cx="3456384" cy="47228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3707904" y="1412776"/>
            <a:ext cx="5328592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i="1" dirty="0" smtClean="0">
                <a:solidFill>
                  <a:srgbClr val="FF0000"/>
                </a:solidFill>
              </a:rPr>
              <a:t>Поете, </a:t>
            </a:r>
            <a:r>
              <a:rPr lang="ru-RU" sz="5400" b="1" i="1" dirty="0" err="1" smtClean="0">
                <a:solidFill>
                  <a:srgbClr val="FF0000"/>
                </a:solidFill>
              </a:rPr>
              <a:t>любити</a:t>
            </a:r>
            <a:r>
              <a:rPr lang="ru-RU" sz="5400" b="1" i="1" dirty="0" smtClean="0">
                <a:solidFill>
                  <a:srgbClr val="FF0000"/>
                </a:solidFill>
              </a:rPr>
              <a:t> </a:t>
            </a:r>
            <a:r>
              <a:rPr lang="ru-RU" sz="5400" b="1" i="1" dirty="0" err="1" smtClean="0">
                <a:solidFill>
                  <a:srgbClr val="FF0000"/>
                </a:solidFill>
              </a:rPr>
              <a:t>свій</a:t>
            </a:r>
            <a:r>
              <a:rPr lang="ru-RU" sz="5400" b="1" i="1" dirty="0" smtClean="0">
                <a:solidFill>
                  <a:srgbClr val="FF0000"/>
                </a:solidFill>
              </a:rPr>
              <a:t> край не є </a:t>
            </a:r>
            <a:r>
              <a:rPr lang="ru-RU" sz="5400" b="1" i="1" dirty="0" err="1" smtClean="0">
                <a:solidFill>
                  <a:srgbClr val="FF0000"/>
                </a:solidFill>
              </a:rPr>
              <a:t>злочин</a:t>
            </a:r>
            <a:r>
              <a:rPr lang="ru-RU" sz="5400" b="1" i="1" dirty="0" smtClean="0">
                <a:solidFill>
                  <a:srgbClr val="FF0000"/>
                </a:solidFill>
              </a:rPr>
              <a:t>,</a:t>
            </a:r>
          </a:p>
          <a:p>
            <a:r>
              <a:rPr lang="uk-UA" sz="5400" b="1" i="1" dirty="0" smtClean="0">
                <a:solidFill>
                  <a:srgbClr val="FF0000"/>
                </a:solidFill>
              </a:rPr>
              <a:t>Коли це для всіх!</a:t>
            </a:r>
          </a:p>
          <a:p>
            <a:r>
              <a:rPr lang="uk-UA" sz="4000" b="1" i="1" dirty="0" smtClean="0">
                <a:solidFill>
                  <a:srgbClr val="FF0000"/>
                </a:solidFill>
              </a:rPr>
              <a:t>        Павло Тичина</a:t>
            </a:r>
            <a:endParaRPr lang="ru-RU" sz="40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8110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5400" b="1" dirty="0" smtClean="0">
                <a:solidFill>
                  <a:srgbClr val="00B050"/>
                </a:solidFill>
              </a:rPr>
              <a:t>         </a:t>
            </a:r>
            <a:r>
              <a:rPr lang="uk-UA" sz="5400" b="1" dirty="0" err="1" smtClean="0">
                <a:solidFill>
                  <a:srgbClr val="00B050"/>
                </a:solidFill>
              </a:rPr>
              <a:t>Вітаїстичність</a:t>
            </a:r>
            <a:endParaRPr lang="ru-RU" sz="5400" b="1" dirty="0">
              <a:solidFill>
                <a:srgbClr val="00B050"/>
              </a:solidFill>
            </a:endParaRPr>
          </a:p>
        </p:txBody>
      </p:sp>
      <p:pic>
        <p:nvPicPr>
          <p:cNvPr id="4" name="Рисунок 3" descr="http://mediasubs.ru/group/uploads/ob/obo-vsyom-na-svete/image2/LTlmOTctZ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39"/>
          <a:stretch/>
        </p:blipFill>
        <p:spPr bwMode="auto">
          <a:xfrm>
            <a:off x="7236296" y="0"/>
            <a:ext cx="1769745" cy="20478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 descr="http://im1-tub-ua.yandex.net/i?id=151110191-29-72&amp;n=2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2160240" cy="15841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1115616" y="1844824"/>
            <a:ext cx="777686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Вітаїстичність</a:t>
            </a:r>
            <a:r>
              <a:rPr lang="ru-RU" sz="2800" dirty="0" smtClean="0"/>
              <a:t> </a:t>
            </a:r>
            <a:r>
              <a:rPr lang="ru-RU" sz="2800" b="1" i="1" dirty="0" smtClean="0"/>
              <a:t>(лат. </a:t>
            </a:r>
            <a:r>
              <a:rPr lang="en-US" sz="2800" b="1" i="1" dirty="0" smtClean="0"/>
              <a:t>Vita — </a:t>
            </a:r>
            <a:r>
              <a:rPr lang="ru-RU" sz="2800" b="1" i="1" dirty="0" err="1" smtClean="0"/>
              <a:t>життя</a:t>
            </a:r>
            <a:r>
              <a:rPr lang="ru-RU" sz="2800" b="1" i="1" dirty="0" smtClean="0"/>
              <a:t>) — риса </a:t>
            </a:r>
            <a:r>
              <a:rPr lang="ru-RU" sz="2800" b="1" i="1" dirty="0" err="1" smtClean="0"/>
              <a:t>модерністської</a:t>
            </a:r>
            <a:r>
              <a:rPr lang="ru-RU" sz="2800" b="1" i="1" dirty="0" smtClean="0"/>
              <a:t> </a:t>
            </a:r>
            <a:r>
              <a:rPr lang="ru-RU" sz="2800" b="1" i="1" dirty="0" err="1" smtClean="0"/>
              <a:t>літератури</a:t>
            </a:r>
            <a:r>
              <a:rPr lang="ru-RU" sz="2800" b="1" i="1" dirty="0" smtClean="0"/>
              <a:t> перших </a:t>
            </a:r>
            <a:r>
              <a:rPr lang="ru-RU" sz="2800" b="1" i="1" dirty="0" err="1" smtClean="0"/>
              <a:t>десятиліть</a:t>
            </a:r>
            <a:r>
              <a:rPr lang="ru-RU" sz="2800" b="1" i="1" dirty="0" smtClean="0"/>
              <a:t> </a:t>
            </a:r>
            <a:r>
              <a:rPr lang="en-US" sz="2800" b="1" i="1" dirty="0" smtClean="0"/>
              <a:t>XX </a:t>
            </a:r>
            <a:r>
              <a:rPr lang="ru-RU" sz="2800" b="1" i="1" dirty="0" err="1" smtClean="0"/>
              <a:t>століття</a:t>
            </a:r>
            <a:r>
              <a:rPr lang="ru-RU" sz="2800" b="1" i="1" dirty="0" smtClean="0"/>
              <a:t>, </a:t>
            </a:r>
            <a:r>
              <a:rPr lang="ru-RU" sz="2800" b="1" i="1" dirty="0" err="1" smtClean="0"/>
              <a:t>що</a:t>
            </a:r>
            <a:r>
              <a:rPr lang="ru-RU" sz="2800" b="1" i="1" dirty="0" smtClean="0"/>
              <a:t> </a:t>
            </a:r>
            <a:r>
              <a:rPr lang="ru-RU" sz="2800" b="1" i="1" dirty="0" err="1" smtClean="0"/>
              <a:t>виявилась</a:t>
            </a:r>
            <a:r>
              <a:rPr lang="ru-RU" sz="2800" b="1" i="1" dirty="0" smtClean="0"/>
              <a:t> у </a:t>
            </a:r>
            <a:r>
              <a:rPr lang="ru-RU" sz="2800" b="1" i="1" dirty="0" err="1" smtClean="0"/>
              <a:t>погляді</a:t>
            </a:r>
            <a:r>
              <a:rPr lang="ru-RU" sz="2800" b="1" i="1" dirty="0" smtClean="0"/>
              <a:t> на </a:t>
            </a:r>
            <a:r>
              <a:rPr lang="ru-RU" sz="2800" b="1" i="1" dirty="0" err="1" smtClean="0"/>
              <a:t>стихію</a:t>
            </a:r>
            <a:r>
              <a:rPr lang="ru-RU" sz="2800" b="1" i="1" dirty="0" smtClean="0"/>
              <a:t> </a:t>
            </a:r>
            <a:r>
              <a:rPr lang="ru-RU" sz="2800" b="1" i="1" dirty="0" err="1" smtClean="0"/>
              <a:t>життя</a:t>
            </a:r>
            <a:r>
              <a:rPr lang="ru-RU" sz="2800" b="1" i="1" dirty="0" smtClean="0"/>
              <a:t> як </a:t>
            </a:r>
            <a:r>
              <a:rPr lang="ru-RU" sz="2800" b="1" i="1" dirty="0" err="1" smtClean="0"/>
              <a:t>першооснову</a:t>
            </a:r>
            <a:r>
              <a:rPr lang="ru-RU" sz="2800" b="1" i="1" dirty="0" smtClean="0"/>
              <a:t> </a:t>
            </a:r>
            <a:r>
              <a:rPr lang="ru-RU" sz="2800" b="1" i="1" dirty="0" err="1" smtClean="0"/>
              <a:t>світових</a:t>
            </a:r>
            <a:r>
              <a:rPr lang="ru-RU" sz="2800" b="1" i="1" dirty="0" smtClean="0"/>
              <a:t> </a:t>
            </a:r>
            <a:r>
              <a:rPr lang="ru-RU" sz="2800" b="1" i="1" dirty="0" err="1" smtClean="0"/>
              <a:t>процесів</a:t>
            </a:r>
            <a:r>
              <a:rPr lang="ru-RU" sz="2800" b="1" i="1" dirty="0" smtClean="0"/>
              <a:t>. В </a:t>
            </a:r>
            <a:r>
              <a:rPr lang="ru-RU" sz="2800" b="1" i="1" dirty="0" err="1" smtClean="0"/>
              <a:t>українській</a:t>
            </a:r>
            <a:r>
              <a:rPr lang="ru-RU" sz="2800" b="1" i="1" dirty="0" smtClean="0"/>
              <a:t> </a:t>
            </a:r>
            <a:r>
              <a:rPr lang="ru-RU" sz="2800" b="1" i="1" dirty="0" err="1" smtClean="0"/>
              <a:t>літературі</a:t>
            </a:r>
            <a:r>
              <a:rPr lang="ru-RU" sz="2800" b="1" i="1" dirty="0" smtClean="0"/>
              <a:t> </a:t>
            </a:r>
            <a:r>
              <a:rPr lang="ru-RU" sz="2800" b="1" i="1" dirty="0" err="1" smtClean="0"/>
              <a:t>вітаїстичність</a:t>
            </a:r>
            <a:r>
              <a:rPr lang="ru-RU" sz="2800" b="1" i="1" dirty="0" smtClean="0"/>
              <a:t> </a:t>
            </a:r>
            <a:r>
              <a:rPr lang="ru-RU" sz="2800" b="1" i="1" dirty="0" err="1" smtClean="0"/>
              <a:t>позначилась</a:t>
            </a:r>
            <a:r>
              <a:rPr lang="ru-RU" sz="2800" b="1" i="1" dirty="0" smtClean="0"/>
              <a:t> на </a:t>
            </a:r>
            <a:r>
              <a:rPr lang="ru-RU" sz="2800" b="1" i="1" dirty="0" err="1" smtClean="0"/>
              <a:t>формуванні</a:t>
            </a:r>
            <a:r>
              <a:rPr lang="ru-RU" sz="2800" b="1" i="1" dirty="0" smtClean="0"/>
              <a:t> «романтики </a:t>
            </a:r>
            <a:r>
              <a:rPr lang="ru-RU" sz="2800" b="1" i="1" dirty="0" err="1" smtClean="0"/>
              <a:t>вітаїзму</a:t>
            </a:r>
            <a:r>
              <a:rPr lang="ru-RU" sz="2800" b="1" i="1" dirty="0" smtClean="0"/>
              <a:t>» з </a:t>
            </a:r>
            <a:r>
              <a:rPr lang="ru-RU" sz="2800" b="1" i="1" dirty="0" err="1" smtClean="0"/>
              <a:t>її</a:t>
            </a:r>
            <a:r>
              <a:rPr lang="ru-RU" sz="2800" b="1" i="1" dirty="0" smtClean="0"/>
              <a:t> </a:t>
            </a:r>
            <a:r>
              <a:rPr lang="ru-RU" sz="2800" b="1" i="1" dirty="0" err="1" smtClean="0"/>
              <a:t>настановою</a:t>
            </a:r>
            <a:r>
              <a:rPr lang="ru-RU" sz="2800" b="1" i="1" dirty="0" smtClean="0"/>
              <a:t> на </a:t>
            </a:r>
            <a:r>
              <a:rPr lang="ru-RU" sz="2800" b="1" i="1" dirty="0" err="1" smtClean="0"/>
              <a:t>перетворення</a:t>
            </a:r>
            <a:r>
              <a:rPr lang="ru-RU" sz="2800" b="1" i="1" dirty="0" smtClean="0"/>
              <a:t> </a:t>
            </a:r>
            <a:r>
              <a:rPr lang="ru-RU" sz="2800" b="1" i="1" dirty="0" err="1" smtClean="0"/>
              <a:t>світу</a:t>
            </a:r>
            <a:r>
              <a:rPr lang="ru-RU" sz="2800" b="1" i="1" dirty="0" smtClean="0"/>
              <a:t>, </a:t>
            </a:r>
            <a:r>
              <a:rPr lang="ru-RU" sz="2800" b="1" i="1" dirty="0" err="1" smtClean="0"/>
              <a:t>формування</a:t>
            </a:r>
            <a:r>
              <a:rPr lang="ru-RU" sz="2800" b="1" i="1" dirty="0" smtClean="0"/>
              <a:t> </a:t>
            </a:r>
            <a:r>
              <a:rPr lang="ru-RU" sz="2800" b="1" i="1" dirty="0" err="1" smtClean="0"/>
              <a:t>активної</a:t>
            </a:r>
            <a:r>
              <a:rPr lang="ru-RU" sz="2800" b="1" i="1" dirty="0" smtClean="0"/>
              <a:t>, </a:t>
            </a:r>
            <a:r>
              <a:rPr lang="ru-RU" sz="2800" b="1" i="1" dirty="0" err="1" smtClean="0"/>
              <a:t>сильної</a:t>
            </a:r>
            <a:r>
              <a:rPr lang="ru-RU" sz="2800" b="1" i="1" dirty="0" smtClean="0"/>
              <a:t> </a:t>
            </a:r>
            <a:r>
              <a:rPr lang="ru-RU" sz="2800" b="1" i="1" dirty="0" err="1" smtClean="0"/>
              <a:t>особистості</a:t>
            </a:r>
            <a:r>
              <a:rPr lang="ru-RU" sz="2800" b="1" i="1" dirty="0" smtClean="0"/>
              <a:t> та </a:t>
            </a:r>
            <a:r>
              <a:rPr lang="ru-RU" sz="2800" b="1" i="1" dirty="0" err="1" smtClean="0"/>
              <a:t>нації</a:t>
            </a:r>
            <a:r>
              <a:rPr lang="ru-RU" sz="2800" b="1" i="1" dirty="0" smtClean="0"/>
              <a:t>. </a:t>
            </a:r>
            <a:r>
              <a:rPr lang="ru-RU" sz="2800" b="1" i="1" dirty="0" err="1" smtClean="0"/>
              <a:t>Вітаїстичність</a:t>
            </a:r>
            <a:r>
              <a:rPr lang="ru-RU" sz="2800" b="1" i="1" dirty="0" smtClean="0"/>
              <a:t> </a:t>
            </a:r>
            <a:r>
              <a:rPr lang="ru-RU" sz="2800" b="1" i="1" dirty="0" err="1" smtClean="0"/>
              <a:t>притаманна</a:t>
            </a:r>
            <a:r>
              <a:rPr lang="ru-RU" sz="2800" b="1" i="1" dirty="0" smtClean="0"/>
              <a:t> </a:t>
            </a:r>
            <a:r>
              <a:rPr lang="ru-RU" sz="2800" b="1" i="1" dirty="0" err="1" smtClean="0"/>
              <a:t>раннім</a:t>
            </a:r>
            <a:r>
              <a:rPr lang="ru-RU" sz="2800" b="1" i="1" dirty="0" smtClean="0"/>
              <a:t> </a:t>
            </a:r>
            <a:r>
              <a:rPr lang="ru-RU" sz="2800" b="1" i="1" dirty="0" err="1" smtClean="0"/>
              <a:t>творам</a:t>
            </a:r>
            <a:r>
              <a:rPr lang="ru-RU" sz="2800" b="1" i="1" dirty="0" smtClean="0"/>
              <a:t> П. </a:t>
            </a:r>
            <a:r>
              <a:rPr lang="ru-RU" sz="2800" b="1" i="1" dirty="0" err="1" smtClean="0"/>
              <a:t>Тичини</a:t>
            </a:r>
            <a:r>
              <a:rPr lang="ru-RU" sz="2800" b="1" i="1" dirty="0" smtClean="0"/>
              <a:t>, вона </a:t>
            </a:r>
            <a:r>
              <a:rPr lang="ru-RU" sz="2800" b="1" i="1" dirty="0" err="1" smtClean="0"/>
              <a:t>яскраво</a:t>
            </a:r>
            <a:r>
              <a:rPr lang="ru-RU" sz="2800" b="1" i="1" dirty="0" smtClean="0"/>
              <a:t> </a:t>
            </a:r>
            <a:r>
              <a:rPr lang="ru-RU" sz="2800" b="1" i="1" dirty="0" err="1" smtClean="0"/>
              <a:t>виявилась</a:t>
            </a:r>
            <a:r>
              <a:rPr lang="ru-RU" sz="2800" b="1" i="1" dirty="0" smtClean="0"/>
              <a:t> у </a:t>
            </a:r>
            <a:r>
              <a:rPr lang="ru-RU" sz="2800" b="1" i="1" dirty="0" err="1" smtClean="0"/>
              <a:t>поемі</a:t>
            </a:r>
            <a:r>
              <a:rPr lang="ru-RU" sz="2800" b="1" i="1" dirty="0" smtClean="0"/>
              <a:t> «</a:t>
            </a:r>
            <a:r>
              <a:rPr lang="ru-RU" sz="2800" b="1" i="1" dirty="0" err="1" smtClean="0"/>
              <a:t>Золотий</a:t>
            </a:r>
            <a:r>
              <a:rPr lang="ru-RU" sz="2800" b="1" i="1" dirty="0" smtClean="0"/>
              <a:t> </a:t>
            </a:r>
            <a:r>
              <a:rPr lang="ru-RU" sz="2800" b="1" i="1" dirty="0" err="1" smtClean="0"/>
              <a:t>гомін</a:t>
            </a:r>
            <a:r>
              <a:rPr lang="ru-RU" sz="2800" b="1" i="1" dirty="0" smtClean="0"/>
              <a:t>».</a:t>
            </a:r>
            <a:endParaRPr lang="ru-RU" sz="2800" b="1" i="1" dirty="0"/>
          </a:p>
        </p:txBody>
      </p:sp>
    </p:spTree>
    <p:extLst>
      <p:ext uri="{BB962C8B-B14F-4D97-AF65-F5344CB8AC3E}">
        <p14:creationId xmlns:p14="http://schemas.microsoft.com/office/powerpoint/2010/main" val="41054726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274638"/>
            <a:ext cx="6881968" cy="1143000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7030A0"/>
                </a:solidFill>
              </a:rPr>
              <a:t>Є.Маланюк «Сучасники».</a:t>
            </a:r>
            <a:br>
              <a:rPr lang="uk-UA" b="1" dirty="0" smtClean="0">
                <a:solidFill>
                  <a:srgbClr val="7030A0"/>
                </a:solidFill>
              </a:rPr>
            </a:br>
            <a:r>
              <a:rPr lang="uk-UA" b="1" dirty="0" smtClean="0">
                <a:solidFill>
                  <a:srgbClr val="7030A0"/>
                </a:solidFill>
              </a:rPr>
              <a:t>Павлові  Тичині.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43608" y="3933056"/>
            <a:ext cx="810039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i="1" dirty="0" smtClean="0"/>
              <a:t>                                          *****</a:t>
            </a:r>
            <a:endParaRPr lang="ru-RU" sz="2400" b="1" i="1" dirty="0" smtClean="0"/>
          </a:p>
          <a:p>
            <a:r>
              <a:rPr lang="ru-RU" sz="2400" b="1" i="1" dirty="0" err="1" smtClean="0"/>
              <a:t>Раптом</a:t>
            </a:r>
            <a:r>
              <a:rPr lang="ru-RU" sz="2400" b="1" i="1" dirty="0" smtClean="0"/>
              <a:t>... </a:t>
            </a:r>
            <a:r>
              <a:rPr lang="ru-RU" sz="2400" b="1" i="1" dirty="0" err="1" smtClean="0"/>
              <a:t>брязнуло</a:t>
            </a:r>
            <a:r>
              <a:rPr lang="ru-RU" sz="2400" b="1" i="1" dirty="0" smtClean="0"/>
              <a:t> враз! І </a:t>
            </a:r>
            <a:r>
              <a:rPr lang="ru-RU" sz="2400" b="1" i="1" dirty="0" err="1" smtClean="0"/>
              <a:t>ридально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навік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розірвалось</a:t>
            </a:r>
            <a:r>
              <a:rPr lang="ru-RU" sz="2400" b="1" i="1" dirty="0" smtClean="0"/>
              <a:t>...</a:t>
            </a:r>
          </a:p>
          <a:p>
            <a:r>
              <a:rPr lang="ru-RU" sz="2400" b="1" i="1" dirty="0" smtClean="0"/>
              <a:t>І </a:t>
            </a:r>
            <a:r>
              <a:rPr lang="ru-RU" sz="2400" b="1" i="1" dirty="0" err="1" smtClean="0"/>
              <a:t>бездонним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проваллям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дихнула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порожня</a:t>
            </a:r>
            <a:r>
              <a:rPr lang="ru-RU" sz="2400" b="1" i="1" dirty="0" smtClean="0"/>
              <a:t> луна.</a:t>
            </a:r>
          </a:p>
          <a:p>
            <a:r>
              <a:rPr lang="ru-RU" sz="2400" b="1" i="1" dirty="0" smtClean="0">
                <a:solidFill>
                  <a:srgbClr val="FF0000"/>
                </a:solidFill>
              </a:rPr>
              <a:t>...</a:t>
            </a:r>
            <a:r>
              <a:rPr lang="ru-RU" sz="2400" b="1" i="1" dirty="0" err="1" smtClean="0">
                <a:solidFill>
                  <a:srgbClr val="FF0000"/>
                </a:solidFill>
              </a:rPr>
              <a:t>від</a:t>
            </a:r>
            <a:r>
              <a:rPr lang="ru-RU" sz="2400" b="1" i="1" dirty="0" smtClean="0">
                <a:solidFill>
                  <a:srgbClr val="FF0000"/>
                </a:solidFill>
              </a:rPr>
              <a:t> кларнета </a:t>
            </a:r>
            <a:r>
              <a:rPr lang="ru-RU" sz="2400" b="1" i="1" dirty="0" err="1" smtClean="0">
                <a:solidFill>
                  <a:srgbClr val="FF0000"/>
                </a:solidFill>
              </a:rPr>
              <a:t>твого</a:t>
            </a:r>
            <a:r>
              <a:rPr lang="ru-RU" sz="2400" b="1" i="1" dirty="0" smtClean="0">
                <a:solidFill>
                  <a:srgbClr val="FF0000"/>
                </a:solidFill>
              </a:rPr>
              <a:t> — </a:t>
            </a:r>
            <a:r>
              <a:rPr lang="ru-RU" sz="2400" b="1" i="1" dirty="0" err="1" smtClean="0">
                <a:solidFill>
                  <a:srgbClr val="FF0000"/>
                </a:solidFill>
              </a:rPr>
              <a:t>пофарбована</a:t>
            </a:r>
            <a:r>
              <a:rPr lang="ru-RU" sz="2400" b="1" i="1" dirty="0" smtClean="0">
                <a:solidFill>
                  <a:srgbClr val="FF0000"/>
                </a:solidFill>
              </a:rPr>
              <a:t> дудка </a:t>
            </a:r>
            <a:r>
              <a:rPr lang="ru-RU" sz="2400" b="1" i="1" dirty="0" err="1" smtClean="0">
                <a:solidFill>
                  <a:srgbClr val="FF0000"/>
                </a:solidFill>
              </a:rPr>
              <a:t>зосталась</a:t>
            </a:r>
            <a:r>
              <a:rPr lang="ru-RU" sz="2400" b="1" i="1" dirty="0" smtClean="0">
                <a:solidFill>
                  <a:srgbClr val="FF0000"/>
                </a:solidFill>
              </a:rPr>
              <a:t>.</a:t>
            </a:r>
          </a:p>
          <a:p>
            <a:r>
              <a:rPr lang="ru-RU" sz="2400" b="1" i="1" dirty="0" smtClean="0">
                <a:solidFill>
                  <a:srgbClr val="FF0000"/>
                </a:solidFill>
              </a:rPr>
              <a:t>...в </a:t>
            </a:r>
            <a:r>
              <a:rPr lang="ru-RU" sz="2400" b="1" i="1" dirty="0" err="1" smtClean="0">
                <a:solidFill>
                  <a:srgbClr val="FF0000"/>
                </a:solidFill>
              </a:rPr>
              <a:t>скривавлений</a:t>
            </a:r>
            <a:r>
              <a:rPr lang="ru-RU" sz="2400" b="1" i="1" dirty="0" smtClean="0">
                <a:solidFill>
                  <a:srgbClr val="FF0000"/>
                </a:solidFill>
              </a:rPr>
              <a:t> </a:t>
            </a:r>
            <a:r>
              <a:rPr lang="ru-RU" sz="2400" b="1" i="1" dirty="0" err="1" smtClean="0">
                <a:solidFill>
                  <a:srgbClr val="FF0000"/>
                </a:solidFill>
              </a:rPr>
              <a:t>Жовтень</a:t>
            </a:r>
            <a:r>
              <a:rPr lang="ru-RU" sz="2400" b="1" i="1" dirty="0" smtClean="0">
                <a:solidFill>
                  <a:srgbClr val="FF0000"/>
                </a:solidFill>
              </a:rPr>
              <a:t>— ясна обернулась Весна.</a:t>
            </a:r>
            <a:endParaRPr lang="ru-RU" sz="2400" b="1" i="1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43608" y="2259298"/>
            <a:ext cx="81003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/>
              <a:t>На </a:t>
            </a:r>
            <a:r>
              <a:rPr lang="ru-RU" sz="2400" b="1" i="1" dirty="0" err="1" smtClean="0"/>
              <a:t>межі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двох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епох</a:t>
            </a:r>
            <a:r>
              <a:rPr lang="ru-RU" sz="2400" b="1" i="1" dirty="0" smtClean="0"/>
              <a:t>, </a:t>
            </a:r>
            <a:r>
              <a:rPr lang="ru-RU" sz="2400" b="1" i="1" dirty="0" err="1" smtClean="0"/>
              <a:t>староруського</a:t>
            </a:r>
            <a:r>
              <a:rPr lang="ru-RU" sz="2400" b="1" i="1" dirty="0" smtClean="0"/>
              <a:t> золота </a:t>
            </a:r>
            <a:r>
              <a:rPr lang="ru-RU" sz="2400" b="1" i="1" dirty="0" err="1" smtClean="0"/>
              <a:t>повен</a:t>
            </a:r>
            <a:r>
              <a:rPr lang="ru-RU" sz="2400" b="1" i="1" dirty="0" smtClean="0"/>
              <a:t>,</a:t>
            </a:r>
          </a:p>
          <a:p>
            <a:r>
              <a:rPr lang="ru-RU" sz="2400" b="1" i="1" dirty="0" err="1" smtClean="0"/>
              <a:t>Зазгучав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сонценосно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твій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сонячно-ярий</a:t>
            </a:r>
            <a:r>
              <a:rPr lang="ru-RU" sz="2400" b="1" i="1" dirty="0" smtClean="0"/>
              <a:t> оркестр —</a:t>
            </a:r>
          </a:p>
          <a:p>
            <a:r>
              <a:rPr lang="ru-RU" sz="2400" b="1" i="1" dirty="0" smtClean="0"/>
              <a:t>І </a:t>
            </a:r>
            <a:r>
              <a:rPr lang="ru-RU" sz="2400" b="1" i="1" dirty="0" err="1" smtClean="0"/>
              <a:t>під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сурму</a:t>
            </a:r>
            <a:r>
              <a:rPr lang="ru-RU" sz="2400" b="1" i="1" dirty="0" smtClean="0"/>
              <a:t> архангела рушив воскреснувший </a:t>
            </a:r>
            <a:r>
              <a:rPr lang="ru-RU" sz="2400" b="1" i="1" dirty="0" err="1" smtClean="0"/>
              <a:t>човен</a:t>
            </a:r>
            <a:r>
              <a:rPr lang="ru-RU" sz="2400" b="1" i="1" dirty="0" smtClean="0"/>
              <a:t>,</a:t>
            </a:r>
          </a:p>
          <a:p>
            <a:r>
              <a:rPr lang="ru-RU" sz="2400" b="1" i="1" dirty="0" smtClean="0"/>
              <a:t>Й над мощами народу </a:t>
            </a:r>
            <a:r>
              <a:rPr lang="ru-RU" sz="2400" b="1" i="1" dirty="0" err="1" smtClean="0"/>
              <a:t>хитнувсь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кам'яний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його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хрест</a:t>
            </a:r>
            <a:r>
              <a:rPr lang="ru-RU" sz="2400" b="1" i="1" dirty="0" smtClean="0"/>
              <a:t>.</a:t>
            </a:r>
            <a:endParaRPr lang="ru-RU" sz="2400" b="1" i="1" dirty="0"/>
          </a:p>
        </p:txBody>
      </p:sp>
      <p:pic>
        <p:nvPicPr>
          <p:cNvPr id="5122" name="Picture 2" descr="Маланюк Євге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381"/>
            <a:ext cx="1617571" cy="22322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85247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5000" y="274638"/>
            <a:ext cx="7028688" cy="114300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Василь </a:t>
            </a:r>
            <a:r>
              <a:rPr lang="ru-RU" b="1" dirty="0" err="1"/>
              <a:t>Стус</a:t>
            </a:r>
            <a:r>
              <a:rPr lang="ru-RU" b="1" dirty="0"/>
              <a:t> «Феномен </a:t>
            </a:r>
            <a:r>
              <a:rPr lang="ru-RU" b="1" dirty="0" err="1"/>
              <a:t>доби</a:t>
            </a:r>
            <a:r>
              <a:rPr lang="ru-RU" b="1" dirty="0"/>
              <a:t>»</a:t>
            </a:r>
          </a:p>
        </p:txBody>
      </p:sp>
      <p:pic>
        <p:nvPicPr>
          <p:cNvPr id="4" name="Рисунок 3" descr="http://im0-tub-ua.yandex.net/i?id=494669237-58-72&amp;n=2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82"/>
            <a:ext cx="1905000" cy="142875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1043608" y="1432832"/>
            <a:ext cx="799288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/>
              <a:t>«В </a:t>
            </a:r>
            <a:r>
              <a:rPr lang="ru-RU" sz="2800" b="1" i="1" dirty="0" err="1" smtClean="0"/>
              <a:t>історії</a:t>
            </a:r>
            <a:r>
              <a:rPr lang="ru-RU" sz="2800" b="1" i="1" dirty="0" smtClean="0"/>
              <a:t> </a:t>
            </a:r>
            <a:r>
              <a:rPr lang="ru-RU" sz="2800" b="1" i="1" dirty="0" err="1" smtClean="0"/>
              <a:t>світової</a:t>
            </a:r>
            <a:r>
              <a:rPr lang="ru-RU" sz="2800" b="1" i="1" dirty="0" smtClean="0"/>
              <a:t> </a:t>
            </a:r>
            <a:r>
              <a:rPr lang="ru-RU" sz="2800" b="1" i="1" dirty="0" err="1" smtClean="0"/>
              <a:t>літератури</a:t>
            </a:r>
            <a:r>
              <a:rPr lang="ru-RU" sz="2800" b="1" i="1" dirty="0" smtClean="0"/>
              <a:t>, </a:t>
            </a:r>
            <a:r>
              <a:rPr lang="ru-RU" sz="2800" b="1" i="1" dirty="0" err="1" smtClean="0"/>
              <a:t>мабуть</a:t>
            </a:r>
            <a:r>
              <a:rPr lang="ru-RU" sz="2800" b="1" i="1" dirty="0" smtClean="0"/>
              <a:t>, не </a:t>
            </a:r>
            <a:r>
              <a:rPr lang="ru-RU" sz="2800" b="1" i="1" dirty="0" err="1" smtClean="0"/>
              <a:t>знайдеться</a:t>
            </a:r>
            <a:r>
              <a:rPr lang="ru-RU" sz="2800" b="1" i="1" dirty="0" smtClean="0"/>
              <a:t> </a:t>
            </a:r>
            <a:r>
              <a:rPr lang="ru-RU" sz="2800" b="1" i="1" dirty="0" err="1" smtClean="0"/>
              <a:t>іншого</a:t>
            </a:r>
            <a:r>
              <a:rPr lang="ru-RU" sz="2800" b="1" i="1" dirty="0" smtClean="0"/>
              <a:t> такого прикладу, коли б поет </a:t>
            </a:r>
            <a:r>
              <a:rPr lang="ru-RU" sz="2800" b="1" i="1" dirty="0" err="1" smtClean="0"/>
              <a:t>віддав</a:t>
            </a:r>
            <a:r>
              <a:rPr lang="ru-RU" sz="2800" b="1" i="1" dirty="0" smtClean="0"/>
              <a:t> половину </a:t>
            </a:r>
            <a:r>
              <a:rPr lang="ru-RU" sz="2800" b="1" i="1" dirty="0" err="1" smtClean="0"/>
              <a:t>свого</a:t>
            </a:r>
            <a:r>
              <a:rPr lang="ru-RU" sz="2800" b="1" i="1" dirty="0" smtClean="0"/>
              <a:t> </a:t>
            </a:r>
            <a:r>
              <a:rPr lang="ru-RU" sz="2800" b="1" i="1" dirty="0" err="1" smtClean="0"/>
              <a:t>життя</a:t>
            </a:r>
            <a:r>
              <a:rPr lang="ru-RU" sz="2800" b="1" i="1" dirty="0" smtClean="0"/>
              <a:t> </a:t>
            </a:r>
            <a:r>
              <a:rPr lang="ru-RU" sz="2800" b="1" i="1" dirty="0" err="1" smtClean="0"/>
              <a:t>високій</a:t>
            </a:r>
            <a:r>
              <a:rPr lang="ru-RU" sz="2800" b="1" i="1" dirty="0" smtClean="0"/>
              <a:t> </a:t>
            </a:r>
            <a:r>
              <a:rPr lang="ru-RU" sz="2800" b="1" i="1" dirty="0" err="1" smtClean="0"/>
              <a:t>поезії</a:t>
            </a:r>
            <a:r>
              <a:rPr lang="ru-RU" sz="2800" b="1" i="1" dirty="0" smtClean="0"/>
              <a:t>, а половину — </a:t>
            </a:r>
            <a:r>
              <a:rPr lang="ru-RU" sz="2800" b="1" i="1" dirty="0" err="1" smtClean="0"/>
              <a:t>нещадній</a:t>
            </a:r>
            <a:r>
              <a:rPr lang="ru-RU" sz="2800" b="1" i="1" dirty="0" smtClean="0"/>
              <a:t> </a:t>
            </a:r>
            <a:r>
              <a:rPr lang="ru-RU" sz="2800" b="1" i="1" dirty="0" err="1" smtClean="0"/>
              <a:t>боротьбі</a:t>
            </a:r>
            <a:r>
              <a:rPr lang="ru-RU" sz="2800" b="1" i="1" dirty="0" smtClean="0"/>
              <a:t> </a:t>
            </a:r>
            <a:r>
              <a:rPr lang="ru-RU" sz="2800" b="1" i="1" dirty="0" err="1" smtClean="0"/>
              <a:t>зі</a:t>
            </a:r>
            <a:r>
              <a:rPr lang="ru-RU" sz="2800" b="1" i="1" dirty="0" smtClean="0"/>
              <a:t> </a:t>
            </a:r>
            <a:r>
              <a:rPr lang="ru-RU" sz="2800" b="1" i="1" dirty="0" err="1" smtClean="0"/>
              <a:t>своїм</a:t>
            </a:r>
            <a:r>
              <a:rPr lang="ru-RU" sz="2800" b="1" i="1" dirty="0" smtClean="0"/>
              <a:t> </a:t>
            </a:r>
            <a:r>
              <a:rPr lang="ru-RU" sz="2800" b="1" i="1" dirty="0" err="1" smtClean="0"/>
              <a:t>геніальним</a:t>
            </a:r>
            <a:r>
              <a:rPr lang="ru-RU" sz="2800" b="1" i="1" dirty="0" smtClean="0"/>
              <a:t> </a:t>
            </a:r>
            <a:r>
              <a:rPr lang="ru-RU" sz="2800" b="1" i="1" dirty="0" err="1" smtClean="0"/>
              <a:t>обдаруванням</a:t>
            </a:r>
            <a:r>
              <a:rPr lang="ru-RU" sz="2800" b="1" i="1" dirty="0" smtClean="0"/>
              <a:t>»…</a:t>
            </a:r>
            <a:endParaRPr lang="ru-RU" sz="2800" b="1" i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952500" y="3546069"/>
            <a:ext cx="799288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sz="2800" b="1" i="1" dirty="0" smtClean="0"/>
              <a:t>«Слава </a:t>
            </a:r>
            <a:r>
              <a:rPr lang="ru-RU" sz="2800" b="1" i="1" dirty="0" err="1" smtClean="0"/>
              <a:t>генія</a:t>
            </a:r>
            <a:r>
              <a:rPr lang="ru-RU" sz="2800" b="1" i="1" dirty="0" smtClean="0"/>
              <a:t>, </a:t>
            </a:r>
            <a:r>
              <a:rPr lang="ru-RU" sz="2800" b="1" i="1" dirty="0" err="1" smtClean="0"/>
              <a:t>змушеного</a:t>
            </a:r>
            <a:r>
              <a:rPr lang="ru-RU" sz="2800" b="1" i="1" dirty="0" smtClean="0"/>
              <a:t> бути </a:t>
            </a:r>
            <a:r>
              <a:rPr lang="ru-RU" sz="2800" b="1" i="1" dirty="0" err="1" smtClean="0"/>
              <a:t>пігмеєм</a:t>
            </a:r>
            <a:r>
              <a:rPr lang="ru-RU" sz="2800" b="1" i="1" dirty="0" smtClean="0"/>
              <a:t>, </a:t>
            </a:r>
            <a:r>
              <a:rPr lang="ru-RU" sz="2800" b="1" i="1" dirty="0" err="1" smtClean="0"/>
              <a:t>блазнем</a:t>
            </a:r>
            <a:r>
              <a:rPr lang="ru-RU" sz="2800" b="1" i="1" dirty="0" smtClean="0"/>
              <a:t> при </a:t>
            </a:r>
            <a:r>
              <a:rPr lang="ru-RU" sz="2800" b="1" i="1" dirty="0" err="1" smtClean="0"/>
              <a:t>дворі</a:t>
            </a:r>
            <a:r>
              <a:rPr lang="ru-RU" sz="2800" b="1" i="1" dirty="0" smtClean="0"/>
              <a:t> </a:t>
            </a:r>
            <a:r>
              <a:rPr lang="ru-RU" sz="2800" b="1" i="1" dirty="0" err="1" smtClean="0"/>
              <a:t>кривавого</a:t>
            </a:r>
            <a:r>
              <a:rPr lang="ru-RU" sz="2800" b="1" i="1" dirty="0" smtClean="0"/>
              <a:t> короля, </a:t>
            </a:r>
            <a:r>
              <a:rPr lang="ru-RU" sz="2800" b="1" i="1" dirty="0" err="1" smtClean="0"/>
              <a:t>була</a:t>
            </a:r>
            <a:r>
              <a:rPr lang="ru-RU" sz="2800" b="1" i="1" dirty="0" smtClean="0"/>
              <a:t> заборонена. Слава ж </a:t>
            </a:r>
            <a:r>
              <a:rPr lang="ru-RU" sz="2800" b="1" i="1" dirty="0" err="1" smtClean="0"/>
              <a:t>пігмея</a:t>
            </a:r>
            <a:r>
              <a:rPr lang="ru-RU" sz="2800" b="1" i="1" dirty="0" smtClean="0"/>
              <a:t>, </a:t>
            </a:r>
            <a:r>
              <a:rPr lang="ru-RU" sz="2800" b="1" i="1" dirty="0" err="1" smtClean="0"/>
              <a:t>що</a:t>
            </a:r>
            <a:r>
              <a:rPr lang="ru-RU" sz="2800" b="1" i="1" dirty="0" smtClean="0"/>
              <a:t> став </a:t>
            </a:r>
            <a:r>
              <a:rPr lang="ru-RU" sz="2800" b="1" i="1" dirty="0" err="1" smtClean="0"/>
              <a:t>паразитувати</a:t>
            </a:r>
            <a:r>
              <a:rPr lang="ru-RU" sz="2800" b="1" i="1" dirty="0" smtClean="0"/>
              <a:t> на </a:t>
            </a:r>
            <a:r>
              <a:rPr lang="ru-RU" sz="2800" b="1" i="1" dirty="0" err="1" smtClean="0"/>
              <a:t>тлі</a:t>
            </a:r>
            <a:r>
              <a:rPr lang="ru-RU" sz="2800" b="1" i="1" dirty="0" smtClean="0"/>
              <a:t> </a:t>
            </a:r>
            <a:r>
              <a:rPr lang="ru-RU" sz="2800" b="1" i="1" dirty="0" err="1" smtClean="0"/>
              <a:t>генія</a:t>
            </a:r>
            <a:r>
              <a:rPr lang="ru-RU" sz="2800" b="1" i="1" dirty="0" smtClean="0"/>
              <a:t>, </a:t>
            </a:r>
            <a:r>
              <a:rPr lang="ru-RU" sz="2800" b="1" i="1" dirty="0" err="1" smtClean="0"/>
              <a:t>була</a:t>
            </a:r>
            <a:r>
              <a:rPr lang="ru-RU" sz="2800" b="1" i="1" dirty="0" smtClean="0"/>
              <a:t> </a:t>
            </a:r>
            <a:r>
              <a:rPr lang="ru-RU" sz="2800" b="1" i="1" dirty="0" err="1" smtClean="0"/>
              <a:t>забезпечена</a:t>
            </a:r>
            <a:r>
              <a:rPr lang="ru-RU" sz="2800" b="1" i="1" dirty="0" smtClean="0"/>
              <a:t> </a:t>
            </a:r>
            <a:r>
              <a:rPr lang="ru-RU" sz="2800" b="1" i="1" dirty="0" err="1" smtClean="0"/>
              <a:t>величезним</a:t>
            </a:r>
            <a:r>
              <a:rPr lang="ru-RU" sz="2800" b="1" i="1" dirty="0" smtClean="0"/>
              <a:t> </a:t>
            </a:r>
            <a:r>
              <a:rPr lang="ru-RU" sz="2800" b="1" i="1" dirty="0" err="1" smtClean="0"/>
              <a:t>пропагандистським</a:t>
            </a:r>
            <a:r>
              <a:rPr lang="ru-RU" sz="2800" b="1" i="1" dirty="0" smtClean="0"/>
              <a:t>  трестом».</a:t>
            </a:r>
            <a:endParaRPr lang="ru-RU" sz="2800" b="1" i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-108520" y="5626894"/>
            <a:ext cx="9684567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</a:rPr>
              <a:t>«</a:t>
            </a:r>
            <a:r>
              <a:rPr lang="ru-RU" sz="2800" b="1" i="1" dirty="0" err="1" smtClean="0">
                <a:solidFill>
                  <a:srgbClr val="FF0000"/>
                </a:solidFill>
              </a:rPr>
              <a:t>Покара</a:t>
            </a:r>
            <a:r>
              <a:rPr lang="ru-RU" sz="2800" b="1" i="1" dirty="0" smtClean="0">
                <a:solidFill>
                  <a:srgbClr val="FF0000"/>
                </a:solidFill>
              </a:rPr>
              <a:t>  </a:t>
            </a:r>
            <a:r>
              <a:rPr lang="ru-RU" sz="2800" b="1" i="1" dirty="0">
                <a:solidFill>
                  <a:srgbClr val="FF0000"/>
                </a:solidFill>
              </a:rPr>
              <a:t>славою – одна з </a:t>
            </a:r>
            <a:r>
              <a:rPr lang="ru-RU" sz="2800" b="1" i="1" dirty="0" err="1">
                <a:solidFill>
                  <a:srgbClr val="FF0000"/>
                </a:solidFill>
              </a:rPr>
              <a:t>найновіших</a:t>
            </a:r>
            <a:r>
              <a:rPr lang="ru-RU" sz="2800" b="1" i="1" dirty="0">
                <a:solidFill>
                  <a:srgbClr val="FF0000"/>
                </a:solidFill>
              </a:rPr>
              <a:t> і </a:t>
            </a:r>
            <a:r>
              <a:rPr lang="ru-RU" sz="2800" b="1" i="1" dirty="0" err="1">
                <a:solidFill>
                  <a:srgbClr val="FF0000"/>
                </a:solidFill>
              </a:rPr>
              <a:t>найефективніших</a:t>
            </a:r>
            <a:r>
              <a:rPr lang="ru-RU" sz="2800" b="1" i="1" dirty="0">
                <a:solidFill>
                  <a:srgbClr val="FF0000"/>
                </a:solidFill>
              </a:rPr>
              <a:t> форм </a:t>
            </a:r>
            <a:r>
              <a:rPr lang="ru-RU" sz="2800" b="1" i="1" dirty="0" err="1">
                <a:solidFill>
                  <a:srgbClr val="FF0000"/>
                </a:solidFill>
              </a:rPr>
              <a:t>боротьби</a:t>
            </a:r>
            <a:r>
              <a:rPr lang="ru-RU" sz="2800" b="1" i="1" dirty="0">
                <a:solidFill>
                  <a:srgbClr val="FF0000"/>
                </a:solidFill>
              </a:rPr>
              <a:t> з </a:t>
            </a:r>
            <a:r>
              <a:rPr lang="ru-RU" sz="2800" b="1" i="1" dirty="0" err="1" smtClean="0">
                <a:solidFill>
                  <a:srgbClr val="FF0000"/>
                </a:solidFill>
              </a:rPr>
              <a:t>мистецтвом</a:t>
            </a:r>
            <a:r>
              <a:rPr lang="ru-RU" sz="2800" b="1" i="1" dirty="0" smtClean="0">
                <a:solidFill>
                  <a:srgbClr val="FF0000"/>
                </a:solidFill>
              </a:rPr>
              <a:t>».</a:t>
            </a:r>
            <a:endParaRPr lang="ru-RU" sz="2800" b="1" i="1" dirty="0">
              <a:solidFill>
                <a:srgbClr val="FF000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86413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922114"/>
          </a:xfrm>
        </p:spPr>
        <p:txBody>
          <a:bodyPr/>
          <a:lstStyle/>
          <a:p>
            <a:r>
              <a:rPr lang="ru-RU" b="1" dirty="0" err="1"/>
              <a:t>Пам'ятник</a:t>
            </a:r>
            <a:r>
              <a:rPr lang="ru-RU" b="1" dirty="0"/>
              <a:t> </a:t>
            </a:r>
            <a:r>
              <a:rPr lang="ru-RU" b="1" dirty="0" err="1"/>
              <a:t>П.Тичині</a:t>
            </a:r>
            <a:r>
              <a:rPr lang="ru-RU" b="1" dirty="0"/>
              <a:t> у </a:t>
            </a:r>
            <a:r>
              <a:rPr lang="ru-RU" b="1" dirty="0" err="1" smtClean="0"/>
              <a:t>с.Піски</a:t>
            </a:r>
            <a:endParaRPr lang="ru-RU" b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244" y="1014424"/>
            <a:ext cx="3816424" cy="58435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9" name="Рисунок 8" descr="http://interestingukraine.kiev.ua/wp-content/uploads/2013/11/pamyatnik-tychina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3" y="1108043"/>
            <a:ext cx="2520280" cy="208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http://photo.unian.net/preview/160/329/32911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2636912"/>
            <a:ext cx="1412527" cy="21121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photo.unian.net/preview/160/329/32911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170845"/>
            <a:ext cx="2016224" cy="13483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 descr="http://museum.cult.gov.ua/wp-content/uploads/2012/05/Pamyatnik-P.G.Tichini-1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3" y="3356992"/>
            <a:ext cx="2609850" cy="19570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http://museum.cult.gov.ua/wp-content/uploads/2012/05/Hata-muzey-P.G.Tichini-v-s.-Piski-640x360.jpg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3606" y="5085184"/>
            <a:ext cx="3030855" cy="17049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930479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0277"/>
            <a:ext cx="9936088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 Могила </a:t>
            </a:r>
            <a:r>
              <a:rPr lang="ru-RU" dirty="0" err="1"/>
              <a:t>П.Г.Тичини</a:t>
            </a:r>
            <a:r>
              <a:rPr lang="ru-RU" dirty="0"/>
              <a:t> на </a:t>
            </a:r>
            <a:r>
              <a:rPr lang="ru-RU" dirty="0" smtClean="0"/>
              <a:t>Байковому</a:t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dirty="0" err="1"/>
              <a:t>кладовищі</a:t>
            </a:r>
            <a:endParaRPr lang="ru-RU" dirty="0"/>
          </a:p>
        </p:txBody>
      </p:sp>
      <p:pic>
        <p:nvPicPr>
          <p:cNvPr id="4" name="Объект 3" descr="http://icxc.narod.ru/icons/kiev/6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124744"/>
            <a:ext cx="8226828" cy="57223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381644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634082"/>
          </a:xfrm>
        </p:spPr>
        <p:txBody>
          <a:bodyPr>
            <a:normAutofit fontScale="90000"/>
          </a:bodyPr>
          <a:lstStyle/>
          <a:p>
            <a:r>
              <a:rPr lang="ru-RU" b="1" dirty="0" err="1" smtClean="0"/>
              <a:t>Тестові</a:t>
            </a:r>
            <a:r>
              <a:rPr lang="ru-RU" b="1" dirty="0" smtClean="0"/>
              <a:t> </a:t>
            </a:r>
            <a:r>
              <a:rPr lang="ru-RU" b="1" dirty="0" err="1" smtClean="0"/>
              <a:t>завдання</a:t>
            </a:r>
            <a:r>
              <a:rPr lang="ru-RU" b="1" dirty="0" smtClean="0"/>
              <a:t>. </a:t>
            </a:r>
            <a:r>
              <a:rPr lang="ru-RU" b="1" dirty="0" err="1"/>
              <a:t>Творчість</a:t>
            </a:r>
            <a:r>
              <a:rPr lang="ru-RU" b="1" dirty="0"/>
              <a:t> </a:t>
            </a:r>
            <a:r>
              <a:rPr lang="ru-RU" b="1" dirty="0" err="1"/>
              <a:t>П.Г.Тичини</a:t>
            </a: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71600" y="1582341"/>
            <a:ext cx="799288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 </a:t>
            </a:r>
            <a:r>
              <a:rPr lang="ru-RU" sz="2400" b="1" dirty="0"/>
              <a:t>1. Синтез </a:t>
            </a:r>
            <a:r>
              <a:rPr lang="ru-RU" sz="2400" b="1" dirty="0" err="1"/>
              <a:t>словесних</a:t>
            </a:r>
            <a:r>
              <a:rPr lang="ru-RU" sz="2400" b="1" dirty="0"/>
              <a:t> і </a:t>
            </a:r>
            <a:r>
              <a:rPr lang="ru-RU" sz="2400" b="1" dirty="0" err="1"/>
              <a:t>музичних</a:t>
            </a:r>
            <a:r>
              <a:rPr lang="ru-RU" sz="2400" b="1" dirty="0"/>
              <a:t> </a:t>
            </a:r>
            <a:r>
              <a:rPr lang="ru-RU" sz="2400" b="1" dirty="0" err="1"/>
              <a:t>способів</a:t>
            </a:r>
            <a:r>
              <a:rPr lang="ru-RU" sz="2400" b="1" dirty="0"/>
              <a:t> </a:t>
            </a:r>
            <a:r>
              <a:rPr lang="ru-RU" sz="2400" b="1" dirty="0" err="1"/>
              <a:t>вираження</a:t>
            </a:r>
            <a:r>
              <a:rPr lang="ru-RU" sz="2400" b="1" dirty="0"/>
              <a:t> думки, </a:t>
            </a:r>
            <a:r>
              <a:rPr lang="ru-RU" sz="2400" b="1" dirty="0" err="1"/>
              <a:t>поєднання</a:t>
            </a:r>
            <a:r>
              <a:rPr lang="ru-RU" sz="2400" b="1" dirty="0"/>
              <a:t> </a:t>
            </a:r>
            <a:r>
              <a:rPr lang="ru-RU" sz="2400" b="1" dirty="0" err="1"/>
              <a:t>зорових</a:t>
            </a:r>
            <a:r>
              <a:rPr lang="ru-RU" sz="2400" b="1" dirty="0"/>
              <a:t>, </a:t>
            </a:r>
            <a:r>
              <a:rPr lang="ru-RU" sz="2400" b="1" dirty="0" err="1"/>
              <a:t>живописних</a:t>
            </a:r>
            <a:r>
              <a:rPr lang="ru-RU" sz="2400" b="1" dirty="0"/>
              <a:t>, </a:t>
            </a:r>
            <a:r>
              <a:rPr lang="ru-RU" sz="2400" b="1" dirty="0" err="1"/>
              <a:t>слухових</a:t>
            </a:r>
            <a:r>
              <a:rPr lang="ru-RU" sz="2400" b="1" dirty="0"/>
              <a:t> </a:t>
            </a:r>
            <a:r>
              <a:rPr lang="ru-RU" sz="2400" b="1" dirty="0" err="1"/>
              <a:t>образів</a:t>
            </a:r>
            <a:r>
              <a:rPr lang="ru-RU" sz="2400" b="1" dirty="0"/>
              <a:t> – </a:t>
            </a:r>
            <a:r>
              <a:rPr lang="ru-RU" sz="2400" b="1" dirty="0" err="1"/>
              <a:t>це</a:t>
            </a:r>
            <a:r>
              <a:rPr lang="ru-RU" sz="2400" b="1" dirty="0"/>
              <a:t> </a:t>
            </a:r>
            <a:r>
              <a:rPr lang="ru-RU" sz="2400" b="1" dirty="0" err="1"/>
              <a:t>ознака</a:t>
            </a:r>
            <a:r>
              <a:rPr lang="ru-RU" sz="2400" b="1" dirty="0"/>
              <a:t> стилю, </a:t>
            </a:r>
            <a:r>
              <a:rPr lang="ru-RU" sz="2400" b="1" dirty="0" err="1"/>
              <a:t>що</a:t>
            </a:r>
            <a:r>
              <a:rPr lang="ru-RU" sz="2400" b="1" dirty="0"/>
              <a:t> </a:t>
            </a:r>
            <a:r>
              <a:rPr lang="ru-RU" sz="2400" b="1" dirty="0" err="1"/>
              <a:t>називається</a:t>
            </a:r>
            <a:endParaRPr lang="ru-RU" sz="2400" b="1" dirty="0"/>
          </a:p>
          <a:p>
            <a:r>
              <a:rPr lang="ru-RU" sz="2400" dirty="0"/>
              <a:t>А )  </a:t>
            </a:r>
            <a:r>
              <a:rPr lang="ru-RU" sz="2400" dirty="0" err="1"/>
              <a:t>символізм</a:t>
            </a:r>
            <a:r>
              <a:rPr lang="ru-RU" sz="2400" dirty="0"/>
              <a:t>; Б)   футуризм; В)   </a:t>
            </a:r>
            <a:r>
              <a:rPr lang="ru-RU" sz="2400" dirty="0" err="1"/>
              <a:t>імпресіонізм</a:t>
            </a:r>
            <a:r>
              <a:rPr lang="ru-RU" sz="2400" dirty="0"/>
              <a:t>; </a:t>
            </a:r>
            <a:endParaRPr lang="ru-RU" sz="2400" dirty="0" smtClean="0"/>
          </a:p>
          <a:p>
            <a:r>
              <a:rPr lang="ru-RU" sz="2400" dirty="0" smtClean="0"/>
              <a:t>Г</a:t>
            </a:r>
            <a:r>
              <a:rPr lang="ru-RU" sz="2400" dirty="0"/>
              <a:t>)   </a:t>
            </a:r>
            <a:r>
              <a:rPr lang="ru-RU" sz="2400" dirty="0" err="1"/>
              <a:t>кларнетизм</a:t>
            </a:r>
            <a:endParaRPr lang="ru-RU" sz="2400" dirty="0"/>
          </a:p>
          <a:p>
            <a:r>
              <a:rPr lang="ru-RU" sz="2400" b="1" dirty="0"/>
              <a:t> 2. Перша </a:t>
            </a:r>
            <a:r>
              <a:rPr lang="ru-RU" sz="2400" b="1" dirty="0" err="1"/>
              <a:t>збірка</a:t>
            </a:r>
            <a:r>
              <a:rPr lang="ru-RU" sz="2400" b="1" dirty="0"/>
              <a:t> </a:t>
            </a:r>
            <a:r>
              <a:rPr lang="ru-RU" sz="2400" b="1" dirty="0" err="1"/>
              <a:t>П.Тичини</a:t>
            </a:r>
            <a:r>
              <a:rPr lang="ru-RU" sz="2400" b="1" dirty="0"/>
              <a:t> мала </a:t>
            </a:r>
            <a:r>
              <a:rPr lang="ru-RU" sz="2400" b="1" dirty="0" err="1"/>
              <a:t>назву</a:t>
            </a:r>
            <a:endParaRPr lang="ru-RU" sz="2400" b="1" dirty="0"/>
          </a:p>
          <a:p>
            <a:r>
              <a:rPr lang="ru-RU" sz="2400" dirty="0"/>
              <a:t>А)  «</a:t>
            </a:r>
            <a:r>
              <a:rPr lang="ru-RU" sz="2400" dirty="0" err="1"/>
              <a:t>Партія</a:t>
            </a:r>
            <a:r>
              <a:rPr lang="ru-RU" sz="2400" dirty="0"/>
              <a:t> </a:t>
            </a:r>
            <a:r>
              <a:rPr lang="ru-RU" sz="2400" dirty="0" err="1"/>
              <a:t>веде</a:t>
            </a:r>
            <a:r>
              <a:rPr lang="ru-RU" sz="2400" dirty="0"/>
              <a:t>»; Б)  «</a:t>
            </a:r>
            <a:r>
              <a:rPr lang="ru-RU" sz="2400" dirty="0" err="1"/>
              <a:t>Чернігів</a:t>
            </a:r>
            <a:r>
              <a:rPr lang="ru-RU" sz="2400" dirty="0"/>
              <a:t>»; В)  «Плуг»; Г)  «</a:t>
            </a:r>
            <a:r>
              <a:rPr lang="ru-RU" sz="2400" dirty="0" err="1"/>
              <a:t>Сонячні</a:t>
            </a:r>
            <a:r>
              <a:rPr lang="ru-RU" sz="2400" dirty="0"/>
              <a:t> </a:t>
            </a:r>
            <a:r>
              <a:rPr lang="ru-RU" sz="2400" dirty="0" err="1"/>
              <a:t>кларнети</a:t>
            </a:r>
            <a:r>
              <a:rPr lang="ru-RU" sz="2400" dirty="0"/>
              <a:t>»</a:t>
            </a:r>
          </a:p>
          <a:p>
            <a:r>
              <a:rPr lang="ru-RU" sz="2400" b="1" dirty="0"/>
              <a:t> 3. До </a:t>
            </a:r>
            <a:r>
              <a:rPr lang="ru-RU" sz="2400" b="1" dirty="0" err="1"/>
              <a:t>українських</a:t>
            </a:r>
            <a:r>
              <a:rPr lang="ru-RU" sz="2400" b="1" dirty="0"/>
              <a:t> </a:t>
            </a:r>
            <a:r>
              <a:rPr lang="ru-RU" sz="2400" b="1" dirty="0" err="1"/>
              <a:t>письменників</a:t>
            </a:r>
            <a:r>
              <a:rPr lang="ru-RU" sz="2400" b="1" dirty="0"/>
              <a:t> «</a:t>
            </a:r>
            <a:r>
              <a:rPr lang="ru-RU" sz="2400" b="1" dirty="0" err="1"/>
              <a:t>розстріляного</a:t>
            </a:r>
            <a:r>
              <a:rPr lang="ru-RU" sz="2400" b="1" dirty="0"/>
              <a:t> </a:t>
            </a:r>
            <a:r>
              <a:rPr lang="ru-RU" sz="2400" b="1" dirty="0" err="1"/>
              <a:t>відродження</a:t>
            </a:r>
            <a:r>
              <a:rPr lang="ru-RU" sz="2400" b="1" dirty="0"/>
              <a:t>» </a:t>
            </a:r>
            <a:r>
              <a:rPr lang="ru-RU" sz="2400" b="1" dirty="0" err="1"/>
              <a:t>належить</a:t>
            </a:r>
            <a:endParaRPr lang="ru-RU" sz="2400" b="1" dirty="0"/>
          </a:p>
          <a:p>
            <a:r>
              <a:rPr lang="ru-RU" sz="2400" dirty="0"/>
              <a:t>А)  П. </a:t>
            </a:r>
            <a:r>
              <a:rPr lang="ru-RU" sz="2400" dirty="0" err="1"/>
              <a:t>Тичина</a:t>
            </a:r>
            <a:r>
              <a:rPr lang="ru-RU" sz="2400" dirty="0"/>
              <a:t>; Б)  Ю. </a:t>
            </a:r>
            <a:r>
              <a:rPr lang="ru-RU" sz="2400" dirty="0" err="1"/>
              <a:t>Яновський</a:t>
            </a:r>
            <a:r>
              <a:rPr lang="ru-RU" sz="2400" dirty="0"/>
              <a:t>; В ) </a:t>
            </a:r>
            <a:r>
              <a:rPr lang="ru-RU" sz="2400" dirty="0" err="1"/>
              <a:t>Є.Плужник</a:t>
            </a:r>
            <a:r>
              <a:rPr lang="ru-RU" sz="2400" dirty="0" smtClean="0"/>
              <a:t>;</a:t>
            </a:r>
          </a:p>
          <a:p>
            <a:r>
              <a:rPr lang="ru-RU" sz="2400" dirty="0" smtClean="0"/>
              <a:t> </a:t>
            </a:r>
            <a:r>
              <a:rPr lang="ru-RU" sz="2400" dirty="0"/>
              <a:t>Г)  </a:t>
            </a:r>
            <a:r>
              <a:rPr lang="ru-RU" sz="2400" dirty="0" err="1"/>
              <a:t>М.Рильський</a:t>
            </a:r>
            <a:endParaRPr lang="ru-RU" sz="2400" dirty="0"/>
          </a:p>
        </p:txBody>
      </p:sp>
      <p:pic>
        <p:nvPicPr>
          <p:cNvPr id="5" name="Picture 5" descr="D:\картинки 2014\questi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7" y="116632"/>
            <a:ext cx="1168867" cy="129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13674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71600" y="188640"/>
            <a:ext cx="7992888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 </a:t>
            </a:r>
            <a:r>
              <a:rPr lang="ru-RU" sz="2400" b="1" dirty="0"/>
              <a:t>4.Поезії П. </a:t>
            </a:r>
            <a:r>
              <a:rPr lang="ru-RU" sz="2400" b="1" dirty="0" err="1"/>
              <a:t>Тичини</a:t>
            </a:r>
            <a:r>
              <a:rPr lang="ru-RU" sz="2400" b="1" dirty="0"/>
              <a:t> </a:t>
            </a:r>
            <a:r>
              <a:rPr lang="ru-RU" sz="2400" b="1" dirty="0" err="1"/>
              <a:t>раннього</a:t>
            </a:r>
            <a:r>
              <a:rPr lang="ru-RU" sz="2400" b="1" dirty="0"/>
              <a:t> </a:t>
            </a:r>
            <a:r>
              <a:rPr lang="ru-RU" sz="2400" b="1" dirty="0" err="1"/>
              <a:t>періоду</a:t>
            </a:r>
            <a:r>
              <a:rPr lang="ru-RU" sz="2400" b="1" dirty="0"/>
              <a:t> </a:t>
            </a:r>
            <a:r>
              <a:rPr lang="ru-RU" sz="2400" b="1" dirty="0" err="1"/>
              <a:t>творчості</a:t>
            </a:r>
            <a:r>
              <a:rPr lang="ru-RU" sz="2400" b="1" dirty="0"/>
              <a:t> </a:t>
            </a:r>
            <a:r>
              <a:rPr lang="ru-RU" sz="2400" b="1" dirty="0" err="1"/>
              <a:t>притаманні</a:t>
            </a:r>
            <a:r>
              <a:rPr lang="ru-RU" sz="2400" b="1" dirty="0"/>
              <a:t> </a:t>
            </a:r>
            <a:r>
              <a:rPr lang="ru-RU" sz="2400" b="1" dirty="0" err="1"/>
              <a:t>стильові</a:t>
            </a:r>
            <a:r>
              <a:rPr lang="ru-RU" sz="2400" b="1" dirty="0"/>
              <a:t> </a:t>
            </a:r>
            <a:r>
              <a:rPr lang="ru-RU" sz="2400" b="1" dirty="0" err="1"/>
              <a:t>ознаки</a:t>
            </a:r>
            <a:r>
              <a:rPr lang="ru-RU" sz="2400" b="1" dirty="0"/>
              <a:t> </a:t>
            </a:r>
            <a:r>
              <a:rPr lang="ru-RU" sz="2400" b="1" dirty="0" err="1"/>
              <a:t>літературного</a:t>
            </a:r>
            <a:r>
              <a:rPr lang="ru-RU" sz="2400" b="1" dirty="0"/>
              <a:t> </a:t>
            </a:r>
            <a:r>
              <a:rPr lang="ru-RU" sz="2400" b="1" dirty="0" err="1"/>
              <a:t>напряму</a:t>
            </a:r>
            <a:endParaRPr lang="ru-RU" sz="2400" b="1" dirty="0"/>
          </a:p>
          <a:p>
            <a:r>
              <a:rPr lang="ru-RU" sz="2400" dirty="0"/>
              <a:t>А)  футуризму; Б)  </a:t>
            </a:r>
            <a:r>
              <a:rPr lang="ru-RU" sz="2400" dirty="0" err="1"/>
              <a:t>реалізму</a:t>
            </a:r>
            <a:r>
              <a:rPr lang="ru-RU" sz="2400" dirty="0"/>
              <a:t>; В)  романтизму; </a:t>
            </a:r>
            <a:endParaRPr lang="ru-RU" sz="2400" dirty="0" smtClean="0"/>
          </a:p>
          <a:p>
            <a:r>
              <a:rPr lang="ru-RU" sz="2400" dirty="0" smtClean="0"/>
              <a:t>Г</a:t>
            </a:r>
            <a:r>
              <a:rPr lang="ru-RU" sz="2400" dirty="0"/>
              <a:t>)  </a:t>
            </a:r>
            <a:r>
              <a:rPr lang="ru-RU" sz="2400" dirty="0" err="1"/>
              <a:t>імпресіонізму</a:t>
            </a:r>
            <a:r>
              <a:rPr lang="ru-RU" sz="2400" dirty="0"/>
              <a:t>; Д)  </a:t>
            </a:r>
            <a:r>
              <a:rPr lang="ru-RU" sz="2400" dirty="0" err="1"/>
              <a:t>символізму</a:t>
            </a:r>
            <a:endParaRPr lang="ru-RU" sz="2400" dirty="0"/>
          </a:p>
          <a:p>
            <a:r>
              <a:rPr lang="ru-RU" sz="2400" b="1" dirty="0"/>
              <a:t> 5. </a:t>
            </a:r>
            <a:r>
              <a:rPr lang="ru-RU" sz="2400" b="1" dirty="0" err="1"/>
              <a:t>Лексичні</a:t>
            </a:r>
            <a:r>
              <a:rPr lang="ru-RU" sz="2400" b="1" dirty="0"/>
              <a:t> </a:t>
            </a:r>
            <a:r>
              <a:rPr lang="ru-RU" sz="2400" b="1" dirty="0" err="1"/>
              <a:t>засоби</a:t>
            </a:r>
            <a:r>
              <a:rPr lang="ru-RU" sz="2400" b="1" dirty="0"/>
              <a:t>, </a:t>
            </a:r>
            <a:r>
              <a:rPr lang="ru-RU" sz="2400" b="1" dirty="0" err="1"/>
              <a:t>використані</a:t>
            </a:r>
            <a:r>
              <a:rPr lang="ru-RU" sz="2400" b="1" dirty="0"/>
              <a:t> П. </a:t>
            </a:r>
            <a:r>
              <a:rPr lang="ru-RU" sz="2400" b="1" dirty="0" err="1"/>
              <a:t>Тичиною</a:t>
            </a:r>
            <a:r>
              <a:rPr lang="ru-RU" sz="2400" b="1" dirty="0"/>
              <a:t>, - </a:t>
            </a:r>
            <a:r>
              <a:rPr lang="ru-RU" sz="2400" b="1" i="1" dirty="0" err="1"/>
              <a:t>самодзвонними</a:t>
            </a:r>
            <a:r>
              <a:rPr lang="ru-RU" sz="2400" b="1" i="1" dirty="0"/>
              <a:t>, </a:t>
            </a:r>
            <a:r>
              <a:rPr lang="ru-RU" sz="2400" b="1" i="1" dirty="0" err="1"/>
              <a:t>златоцінно</a:t>
            </a:r>
            <a:r>
              <a:rPr lang="ru-RU" sz="2400" b="1" i="1" dirty="0"/>
              <a:t>, </a:t>
            </a:r>
            <a:r>
              <a:rPr lang="ru-RU" sz="2400" b="1" i="1" dirty="0" err="1"/>
              <a:t>ніжнотонними</a:t>
            </a:r>
            <a:r>
              <a:rPr lang="ru-RU" sz="2400" b="1" i="1" dirty="0"/>
              <a:t>, </a:t>
            </a:r>
            <a:r>
              <a:rPr lang="ru-RU" sz="2400" b="1" i="1" dirty="0" err="1"/>
              <a:t>дитинно</a:t>
            </a:r>
            <a:r>
              <a:rPr lang="ru-RU" sz="2400" b="1" i="1" dirty="0"/>
              <a:t>  </a:t>
            </a:r>
            <a:r>
              <a:rPr lang="ru-RU" sz="2400" b="1" dirty="0"/>
              <a:t>- </a:t>
            </a:r>
            <a:r>
              <a:rPr lang="ru-RU" sz="2400" b="1" dirty="0" err="1"/>
              <a:t>називаються</a:t>
            </a:r>
            <a:endParaRPr lang="ru-RU" sz="2400" b="1" dirty="0"/>
          </a:p>
          <a:p>
            <a:r>
              <a:rPr lang="ru-RU" sz="2400" dirty="0"/>
              <a:t>А ) </a:t>
            </a:r>
            <a:r>
              <a:rPr lang="ru-RU" sz="2400" dirty="0" err="1"/>
              <a:t>авторські</a:t>
            </a:r>
            <a:r>
              <a:rPr lang="ru-RU" sz="2400" dirty="0"/>
              <a:t> </a:t>
            </a:r>
            <a:r>
              <a:rPr lang="ru-RU" sz="2400" dirty="0" err="1"/>
              <a:t>неологізми</a:t>
            </a:r>
            <a:r>
              <a:rPr lang="ru-RU" sz="2400" dirty="0"/>
              <a:t>;   Б)  </a:t>
            </a:r>
            <a:r>
              <a:rPr lang="ru-RU" sz="2400" dirty="0" err="1"/>
              <a:t>синоніми</a:t>
            </a:r>
            <a:r>
              <a:rPr lang="ru-RU" sz="2400" dirty="0"/>
              <a:t>; В)  </a:t>
            </a:r>
            <a:r>
              <a:rPr lang="ru-RU" sz="2400" dirty="0" err="1"/>
              <a:t>порівняння</a:t>
            </a:r>
            <a:r>
              <a:rPr lang="ru-RU" sz="2400" dirty="0"/>
              <a:t>;  </a:t>
            </a:r>
            <a:endParaRPr lang="ru-RU" sz="2400" dirty="0" smtClean="0"/>
          </a:p>
          <a:p>
            <a:r>
              <a:rPr lang="ru-RU" sz="2400" dirty="0" smtClean="0"/>
              <a:t> </a:t>
            </a:r>
            <a:r>
              <a:rPr lang="ru-RU" sz="2400" dirty="0"/>
              <a:t>Г)  </a:t>
            </a:r>
            <a:r>
              <a:rPr lang="ru-RU" sz="2400" dirty="0" err="1"/>
              <a:t>риторичні</a:t>
            </a:r>
            <a:r>
              <a:rPr lang="ru-RU" sz="2400" dirty="0"/>
              <a:t> </a:t>
            </a:r>
            <a:r>
              <a:rPr lang="ru-RU" sz="2400" dirty="0" err="1"/>
              <a:t>фігури</a:t>
            </a:r>
            <a:endParaRPr lang="ru-RU" sz="2400" dirty="0"/>
          </a:p>
          <a:p>
            <a:r>
              <a:rPr lang="ru-RU" sz="2400" dirty="0"/>
              <a:t> </a:t>
            </a:r>
            <a:r>
              <a:rPr lang="ru-RU" sz="2400" b="1" dirty="0"/>
              <a:t>6. Прочитайте </a:t>
            </a:r>
            <a:r>
              <a:rPr lang="ru-RU" sz="2400" b="1" dirty="0" err="1"/>
              <a:t>уривок</a:t>
            </a:r>
            <a:r>
              <a:rPr lang="ru-RU" sz="2400" b="1" dirty="0"/>
              <a:t> </a:t>
            </a:r>
            <a:r>
              <a:rPr lang="ru-RU" sz="2400" b="1" dirty="0" err="1"/>
              <a:t>із</a:t>
            </a:r>
            <a:r>
              <a:rPr lang="ru-RU" sz="2400" b="1" dirty="0"/>
              <a:t> </a:t>
            </a:r>
            <a:r>
              <a:rPr lang="ru-RU" sz="2400" b="1" dirty="0" err="1"/>
              <a:t>вірша</a:t>
            </a:r>
            <a:r>
              <a:rPr lang="ru-RU" sz="2400" b="1" dirty="0"/>
              <a:t> П. </a:t>
            </a:r>
            <a:r>
              <a:rPr lang="ru-RU" sz="2400" b="1" dirty="0" err="1"/>
              <a:t>Тичини</a:t>
            </a:r>
            <a:r>
              <a:rPr lang="ru-RU" sz="2400" b="1" dirty="0"/>
              <a:t> «Арфами, арфами..»</a:t>
            </a:r>
          </a:p>
          <a:p>
            <a:r>
              <a:rPr lang="ru-RU" sz="2400" b="1" i="1" dirty="0">
                <a:solidFill>
                  <a:srgbClr val="0070C0"/>
                </a:solidFill>
              </a:rPr>
              <a:t>Буде </a:t>
            </a:r>
            <a:r>
              <a:rPr lang="ru-RU" sz="2400" b="1" i="1" dirty="0" err="1">
                <a:solidFill>
                  <a:srgbClr val="0070C0"/>
                </a:solidFill>
              </a:rPr>
              <a:t>бій</a:t>
            </a:r>
            <a:r>
              <a:rPr lang="ru-RU" sz="2400" b="1" i="1" dirty="0">
                <a:solidFill>
                  <a:srgbClr val="0070C0"/>
                </a:solidFill>
              </a:rPr>
              <a:t> ,</a:t>
            </a:r>
          </a:p>
          <a:p>
            <a:r>
              <a:rPr lang="ru-RU" sz="2400" b="1" i="1" dirty="0" err="1">
                <a:solidFill>
                  <a:srgbClr val="0070C0"/>
                </a:solidFill>
              </a:rPr>
              <a:t>ВогневийІ</a:t>
            </a:r>
            <a:endParaRPr lang="ru-RU" sz="2400" b="1" i="1" dirty="0">
              <a:solidFill>
                <a:srgbClr val="0070C0"/>
              </a:solidFill>
            </a:endParaRPr>
          </a:p>
          <a:p>
            <a:r>
              <a:rPr lang="ru-RU" sz="2400" b="1" i="1" dirty="0" err="1">
                <a:solidFill>
                  <a:srgbClr val="0070C0"/>
                </a:solidFill>
              </a:rPr>
              <a:t>Сміх</a:t>
            </a:r>
            <a:r>
              <a:rPr lang="ru-RU" sz="2400" b="1" i="1" dirty="0">
                <a:solidFill>
                  <a:srgbClr val="0070C0"/>
                </a:solidFill>
              </a:rPr>
              <a:t> буде, плач буде</a:t>
            </a:r>
          </a:p>
          <a:p>
            <a:r>
              <a:rPr lang="ru-RU" sz="2400" b="1" i="1" dirty="0" err="1">
                <a:solidFill>
                  <a:srgbClr val="0070C0"/>
                </a:solidFill>
              </a:rPr>
              <a:t>Перламутровий</a:t>
            </a:r>
            <a:r>
              <a:rPr lang="ru-RU" sz="2400" b="1" i="1" dirty="0">
                <a:solidFill>
                  <a:srgbClr val="0070C0"/>
                </a:solidFill>
              </a:rPr>
              <a:t>...</a:t>
            </a:r>
          </a:p>
          <a:p>
            <a:r>
              <a:rPr lang="ru-RU" sz="2400" dirty="0"/>
              <a:t> </a:t>
            </a:r>
            <a:r>
              <a:rPr lang="ru-RU" sz="2400" b="1" dirty="0"/>
              <a:t>У </a:t>
            </a:r>
            <a:r>
              <a:rPr lang="ru-RU" sz="2400" b="1" dirty="0" err="1"/>
              <a:t>поданому</a:t>
            </a:r>
            <a:r>
              <a:rPr lang="ru-RU" sz="2400" b="1" dirty="0"/>
              <a:t> </a:t>
            </a:r>
            <a:r>
              <a:rPr lang="ru-RU" sz="2400" b="1" dirty="0" err="1"/>
              <a:t>уривку</a:t>
            </a:r>
            <a:r>
              <a:rPr lang="ru-RU" sz="2400" b="1" dirty="0"/>
              <a:t> НЕМАЄ </a:t>
            </a:r>
          </a:p>
          <a:p>
            <a:r>
              <a:rPr lang="ru-RU" sz="2400" dirty="0"/>
              <a:t>А) </a:t>
            </a:r>
            <a:r>
              <a:rPr lang="ru-RU" sz="2400" dirty="0" err="1"/>
              <a:t>епітета</a:t>
            </a:r>
            <a:r>
              <a:rPr lang="ru-RU" sz="2400" dirty="0"/>
              <a:t>; Б) </a:t>
            </a:r>
            <a:r>
              <a:rPr lang="ru-RU" sz="2400" dirty="0" err="1"/>
              <a:t>повторів</a:t>
            </a:r>
            <a:r>
              <a:rPr lang="ru-RU" sz="2400" dirty="0"/>
              <a:t>; В) </a:t>
            </a:r>
            <a:r>
              <a:rPr lang="ru-RU" sz="2400" dirty="0" err="1"/>
              <a:t>антонімів</a:t>
            </a:r>
            <a:r>
              <a:rPr lang="ru-RU" sz="2400" dirty="0"/>
              <a:t>; Г) </a:t>
            </a:r>
            <a:r>
              <a:rPr lang="ru-RU" sz="2400" dirty="0" err="1"/>
              <a:t>анафори</a:t>
            </a:r>
            <a:r>
              <a:rPr lang="ru-RU" sz="2400" dirty="0"/>
              <a:t>; </a:t>
            </a:r>
            <a:endParaRPr lang="ru-RU" sz="2400" dirty="0" smtClean="0"/>
          </a:p>
          <a:p>
            <a:r>
              <a:rPr lang="ru-RU" sz="2400" dirty="0" smtClean="0"/>
              <a:t>Д</a:t>
            </a:r>
            <a:r>
              <a:rPr lang="ru-RU" sz="2400" dirty="0"/>
              <a:t>) риторичного оклику</a:t>
            </a:r>
          </a:p>
        </p:txBody>
      </p:sp>
      <p:pic>
        <p:nvPicPr>
          <p:cNvPr id="3" name="Picture 5" descr="D:\картинки 2014\questi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39" y="1"/>
            <a:ext cx="949361" cy="1052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83735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43608" y="190763"/>
            <a:ext cx="7992888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 </a:t>
            </a:r>
            <a:r>
              <a:rPr lang="ru-RU" sz="2800" b="1" dirty="0"/>
              <a:t>7. В основу </a:t>
            </a:r>
            <a:r>
              <a:rPr lang="ru-RU" sz="2800" b="1" dirty="0" err="1"/>
              <a:t>композиції</a:t>
            </a:r>
            <a:r>
              <a:rPr lang="ru-RU" sz="2800" b="1" dirty="0"/>
              <a:t> </a:t>
            </a:r>
            <a:r>
              <a:rPr lang="ru-RU" sz="2800" b="1" dirty="0" err="1"/>
              <a:t>вірша</a:t>
            </a:r>
            <a:r>
              <a:rPr lang="ru-RU" sz="2800" b="1" dirty="0"/>
              <a:t>  «</a:t>
            </a:r>
            <a:r>
              <a:rPr lang="ru-RU" sz="2800" b="1" dirty="0" err="1"/>
              <a:t>Скорботна</a:t>
            </a:r>
            <a:r>
              <a:rPr lang="ru-RU" sz="2800" b="1" dirty="0"/>
              <a:t> </a:t>
            </a:r>
            <a:r>
              <a:rPr lang="ru-RU" sz="2800" b="1" dirty="0" err="1"/>
              <a:t>мати</a:t>
            </a:r>
            <a:r>
              <a:rPr lang="ru-RU" sz="2800" b="1" dirty="0"/>
              <a:t>» </a:t>
            </a:r>
            <a:r>
              <a:rPr lang="ru-RU" sz="2800" b="1" dirty="0" err="1"/>
              <a:t>покладено</a:t>
            </a:r>
            <a:endParaRPr lang="ru-RU" sz="2800" b="1" dirty="0"/>
          </a:p>
          <a:p>
            <a:r>
              <a:rPr lang="ru-RU" sz="2800" dirty="0"/>
              <a:t>А)  контраст  ;Б ) </a:t>
            </a:r>
            <a:r>
              <a:rPr lang="ru-RU" sz="2800" dirty="0" err="1"/>
              <a:t>порівняння</a:t>
            </a:r>
            <a:r>
              <a:rPr lang="ru-RU" sz="2800" dirty="0"/>
              <a:t>; В)  </a:t>
            </a:r>
            <a:r>
              <a:rPr lang="ru-RU" sz="2800" dirty="0" err="1"/>
              <a:t>паралелізм</a:t>
            </a:r>
            <a:r>
              <a:rPr lang="ru-RU" sz="2800" dirty="0" smtClean="0"/>
              <a:t>;</a:t>
            </a:r>
          </a:p>
          <a:p>
            <a:r>
              <a:rPr lang="ru-RU" sz="2800" dirty="0" smtClean="0"/>
              <a:t> </a:t>
            </a:r>
            <a:r>
              <a:rPr lang="ru-RU" sz="2800" dirty="0"/>
              <a:t>Г)  антистрофу</a:t>
            </a:r>
          </a:p>
          <a:p>
            <a:r>
              <a:rPr lang="ru-RU" sz="2800" b="1" dirty="0"/>
              <a:t> 8. </a:t>
            </a:r>
            <a:r>
              <a:rPr lang="ru-RU" sz="2800" b="1" dirty="0" err="1"/>
              <a:t>Гімн</a:t>
            </a:r>
            <a:r>
              <a:rPr lang="ru-RU" sz="2800" b="1" dirty="0"/>
              <a:t> </a:t>
            </a:r>
            <a:r>
              <a:rPr lang="ru-RU" sz="2800" b="1" dirty="0" err="1"/>
              <a:t>весні</a:t>
            </a:r>
            <a:r>
              <a:rPr lang="ru-RU" sz="2800" b="1" dirty="0"/>
              <a:t> як символу </a:t>
            </a:r>
            <a:r>
              <a:rPr lang="ru-RU" sz="2800" b="1" dirty="0" err="1"/>
              <a:t>любові</a:t>
            </a:r>
            <a:r>
              <a:rPr lang="ru-RU" sz="2800" b="1" dirty="0"/>
              <a:t>, </a:t>
            </a:r>
            <a:r>
              <a:rPr lang="ru-RU" sz="2800" b="1" dirty="0" err="1"/>
              <a:t>життя</a:t>
            </a:r>
            <a:r>
              <a:rPr lang="ru-RU" sz="2800" b="1" dirty="0"/>
              <a:t> й </a:t>
            </a:r>
            <a:r>
              <a:rPr lang="ru-RU" sz="2800" b="1" dirty="0" err="1"/>
              <a:t>натхнення</a:t>
            </a:r>
            <a:r>
              <a:rPr lang="ru-RU" sz="2800" b="1" dirty="0"/>
              <a:t> — </a:t>
            </a:r>
            <a:r>
              <a:rPr lang="ru-RU" sz="2800" b="1" dirty="0" err="1"/>
              <a:t>це</a:t>
            </a:r>
            <a:r>
              <a:rPr lang="ru-RU" sz="2800" b="1" dirty="0"/>
              <a:t> </a:t>
            </a:r>
            <a:r>
              <a:rPr lang="ru-RU" sz="2800" b="1" dirty="0" err="1"/>
              <a:t>провідний</a:t>
            </a:r>
            <a:r>
              <a:rPr lang="ru-RU" sz="2800" b="1" dirty="0"/>
              <a:t> мотив </a:t>
            </a:r>
            <a:r>
              <a:rPr lang="ru-RU" sz="2800" b="1" dirty="0" err="1"/>
              <a:t>твору</a:t>
            </a:r>
            <a:endParaRPr lang="ru-RU" sz="2800" b="1" dirty="0"/>
          </a:p>
          <a:p>
            <a:r>
              <a:rPr lang="ru-RU" sz="2800" dirty="0"/>
              <a:t>А) «</a:t>
            </a:r>
            <a:r>
              <a:rPr lang="ru-RU" sz="2800" dirty="0" err="1"/>
              <a:t>Пам’яти</a:t>
            </a:r>
            <a:r>
              <a:rPr lang="ru-RU" sz="2800" dirty="0"/>
              <a:t> </a:t>
            </a:r>
            <a:r>
              <a:rPr lang="ru-RU" sz="2800" dirty="0" err="1"/>
              <a:t>тридцяти</a:t>
            </a:r>
            <a:r>
              <a:rPr lang="ru-RU" sz="2800" dirty="0"/>
              <a:t>»; Б) «Ви </a:t>
            </a:r>
            <a:r>
              <a:rPr lang="ru-RU" sz="2800" dirty="0" err="1"/>
              <a:t>знаєте</a:t>
            </a:r>
            <a:r>
              <a:rPr lang="ru-RU" sz="2800" dirty="0"/>
              <a:t>, як липа </a:t>
            </a:r>
            <a:r>
              <a:rPr lang="ru-RU" sz="2800" dirty="0" err="1"/>
              <a:t>шелестить</a:t>
            </a:r>
            <a:r>
              <a:rPr lang="ru-RU" sz="2800" dirty="0"/>
              <a:t>…»; В) «О панно </a:t>
            </a:r>
            <a:r>
              <a:rPr lang="ru-RU" sz="2800" dirty="0" err="1"/>
              <a:t>Інно</a:t>
            </a:r>
            <a:r>
              <a:rPr lang="ru-RU" sz="2800" dirty="0"/>
              <a:t>…»; Г) «Арфами, арфами...»</a:t>
            </a:r>
          </a:p>
          <a:p>
            <a:r>
              <a:rPr lang="ru-RU" sz="2800" b="1" dirty="0"/>
              <a:t> 9. </a:t>
            </a:r>
            <a:r>
              <a:rPr lang="ru-RU" sz="2800" b="1" dirty="0" err="1"/>
              <a:t>Єдинопочаток</a:t>
            </a:r>
            <a:r>
              <a:rPr lang="ru-RU" sz="2800" b="1" dirty="0"/>
              <a:t>, </a:t>
            </a:r>
            <a:r>
              <a:rPr lang="ru-RU" sz="2800" b="1" dirty="0" err="1"/>
              <a:t>повторення</a:t>
            </a:r>
            <a:r>
              <a:rPr lang="ru-RU" sz="2800" b="1" dirty="0"/>
              <a:t> </a:t>
            </a:r>
            <a:r>
              <a:rPr lang="ru-RU" sz="2800" b="1" dirty="0" err="1"/>
              <a:t>окремих</a:t>
            </a:r>
            <a:r>
              <a:rPr lang="ru-RU" sz="2800" b="1" dirty="0"/>
              <a:t> </a:t>
            </a:r>
            <a:r>
              <a:rPr lang="ru-RU" sz="2800" b="1" dirty="0" err="1"/>
              <a:t>слів</a:t>
            </a:r>
            <a:r>
              <a:rPr lang="ru-RU" sz="2800" b="1" dirty="0"/>
              <a:t> </a:t>
            </a:r>
            <a:r>
              <a:rPr lang="ru-RU" sz="2800" b="1" dirty="0" err="1"/>
              <a:t>чи</a:t>
            </a:r>
            <a:r>
              <a:rPr lang="ru-RU" sz="2800" b="1" dirty="0"/>
              <a:t> </a:t>
            </a:r>
            <a:r>
              <a:rPr lang="ru-RU" sz="2800" b="1" dirty="0" err="1"/>
              <a:t>словосполучень</a:t>
            </a:r>
            <a:r>
              <a:rPr lang="ru-RU" sz="2800" b="1" dirty="0"/>
              <a:t> на початку </a:t>
            </a:r>
            <a:r>
              <a:rPr lang="ru-RU" sz="2800" b="1" dirty="0" err="1"/>
              <a:t>рядків</a:t>
            </a:r>
            <a:r>
              <a:rPr lang="ru-RU" sz="2800" b="1" dirty="0"/>
              <a:t> </a:t>
            </a:r>
            <a:r>
              <a:rPr lang="ru-RU" sz="2800" b="1" dirty="0" err="1"/>
              <a:t>вірша</a:t>
            </a:r>
            <a:r>
              <a:rPr lang="ru-RU" sz="2800" b="1" dirty="0"/>
              <a:t> — </a:t>
            </a:r>
            <a:r>
              <a:rPr lang="ru-RU" sz="2800" b="1" dirty="0" err="1"/>
              <a:t>це</a:t>
            </a:r>
            <a:endParaRPr lang="ru-RU" sz="2800" b="1" dirty="0"/>
          </a:p>
          <a:p>
            <a:r>
              <a:rPr lang="ru-RU" sz="2800" dirty="0"/>
              <a:t>А) </a:t>
            </a:r>
            <a:r>
              <a:rPr lang="ru-RU" sz="2800" dirty="0" err="1"/>
              <a:t>епіфора</a:t>
            </a:r>
            <a:r>
              <a:rPr lang="ru-RU" sz="2800" dirty="0"/>
              <a:t>; Б) антитеза; В )анафора; Г) </a:t>
            </a:r>
            <a:r>
              <a:rPr lang="ru-RU" sz="2800" dirty="0" err="1"/>
              <a:t>алюзія</a:t>
            </a:r>
            <a:r>
              <a:rPr lang="ru-RU" sz="2800" dirty="0"/>
              <a:t>; </a:t>
            </a:r>
            <a:endParaRPr lang="ru-RU" sz="2800" dirty="0" smtClean="0"/>
          </a:p>
          <a:p>
            <a:r>
              <a:rPr lang="ru-RU" sz="2800" dirty="0" smtClean="0"/>
              <a:t>Д</a:t>
            </a:r>
            <a:r>
              <a:rPr lang="ru-RU" sz="2800" dirty="0"/>
              <a:t>) </a:t>
            </a:r>
            <a:r>
              <a:rPr lang="ru-RU" sz="2800" dirty="0" err="1"/>
              <a:t>епітет</a:t>
            </a:r>
            <a:endParaRPr lang="ru-RU" sz="2800" dirty="0"/>
          </a:p>
        </p:txBody>
      </p:sp>
      <p:pic>
        <p:nvPicPr>
          <p:cNvPr id="3" name="Picture 5" descr="D:\картинки 2014\questi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10" y="1"/>
            <a:ext cx="1014298" cy="1124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16263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43608" y="404664"/>
            <a:ext cx="792088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10. Рядки</a:t>
            </a:r>
          </a:p>
          <a:p>
            <a:r>
              <a:rPr lang="ru-RU" sz="2800" b="1" i="1" dirty="0">
                <a:solidFill>
                  <a:srgbClr val="0070C0"/>
                </a:solidFill>
              </a:rPr>
              <a:t>На </a:t>
            </a:r>
            <a:r>
              <a:rPr lang="ru-RU" sz="2800" b="1" i="1" dirty="0" err="1">
                <a:solidFill>
                  <a:srgbClr val="0070C0"/>
                </a:solidFill>
              </a:rPr>
              <a:t>межі</a:t>
            </a:r>
            <a:r>
              <a:rPr lang="ru-RU" sz="2800" b="1" i="1" dirty="0">
                <a:solidFill>
                  <a:srgbClr val="0070C0"/>
                </a:solidFill>
              </a:rPr>
              <a:t> </a:t>
            </a:r>
            <a:r>
              <a:rPr lang="ru-RU" sz="2800" b="1" i="1" dirty="0" err="1">
                <a:solidFill>
                  <a:srgbClr val="0070C0"/>
                </a:solidFill>
              </a:rPr>
              <a:t>двох</a:t>
            </a:r>
            <a:r>
              <a:rPr lang="ru-RU" sz="2800" b="1" i="1" dirty="0">
                <a:solidFill>
                  <a:srgbClr val="0070C0"/>
                </a:solidFill>
              </a:rPr>
              <a:t> </a:t>
            </a:r>
            <a:r>
              <a:rPr lang="ru-RU" sz="2800" b="1" i="1" dirty="0" err="1">
                <a:solidFill>
                  <a:srgbClr val="0070C0"/>
                </a:solidFill>
              </a:rPr>
              <a:t>епох</a:t>
            </a:r>
            <a:r>
              <a:rPr lang="ru-RU" sz="2800" b="1" i="1" dirty="0">
                <a:solidFill>
                  <a:srgbClr val="0070C0"/>
                </a:solidFill>
              </a:rPr>
              <a:t>, </a:t>
            </a:r>
            <a:r>
              <a:rPr lang="ru-RU" sz="2800" b="1" i="1" dirty="0" err="1">
                <a:solidFill>
                  <a:srgbClr val="0070C0"/>
                </a:solidFill>
              </a:rPr>
              <a:t>староруського</a:t>
            </a:r>
            <a:r>
              <a:rPr lang="ru-RU" sz="2800" b="1" i="1" dirty="0">
                <a:solidFill>
                  <a:srgbClr val="0070C0"/>
                </a:solidFill>
              </a:rPr>
              <a:t> золота </a:t>
            </a:r>
            <a:r>
              <a:rPr lang="ru-RU" sz="2800" b="1" i="1" dirty="0" err="1">
                <a:solidFill>
                  <a:srgbClr val="0070C0"/>
                </a:solidFill>
              </a:rPr>
              <a:t>повен</a:t>
            </a:r>
            <a:r>
              <a:rPr lang="ru-RU" sz="2800" b="1" i="1" dirty="0">
                <a:solidFill>
                  <a:srgbClr val="0070C0"/>
                </a:solidFill>
              </a:rPr>
              <a:t>,</a:t>
            </a:r>
          </a:p>
          <a:p>
            <a:r>
              <a:rPr lang="ru-RU" sz="2800" b="1" i="1" dirty="0" err="1">
                <a:solidFill>
                  <a:srgbClr val="0070C0"/>
                </a:solidFill>
              </a:rPr>
              <a:t>Зазгучав</a:t>
            </a:r>
            <a:r>
              <a:rPr lang="ru-RU" sz="2800" b="1" i="1" dirty="0">
                <a:solidFill>
                  <a:srgbClr val="0070C0"/>
                </a:solidFill>
              </a:rPr>
              <a:t> </a:t>
            </a:r>
            <a:r>
              <a:rPr lang="ru-RU" sz="2800" b="1" i="1" dirty="0" err="1">
                <a:solidFill>
                  <a:srgbClr val="0070C0"/>
                </a:solidFill>
              </a:rPr>
              <a:t>сонценосно</a:t>
            </a:r>
            <a:r>
              <a:rPr lang="ru-RU" sz="2800" b="1" i="1" dirty="0">
                <a:solidFill>
                  <a:srgbClr val="0070C0"/>
                </a:solidFill>
              </a:rPr>
              <a:t> </a:t>
            </a:r>
            <a:r>
              <a:rPr lang="ru-RU" sz="2800" b="1" i="1" dirty="0" err="1">
                <a:solidFill>
                  <a:srgbClr val="0070C0"/>
                </a:solidFill>
              </a:rPr>
              <a:t>твій</a:t>
            </a:r>
            <a:r>
              <a:rPr lang="ru-RU" sz="2800" b="1" i="1" dirty="0">
                <a:solidFill>
                  <a:srgbClr val="0070C0"/>
                </a:solidFill>
              </a:rPr>
              <a:t> </a:t>
            </a:r>
            <a:r>
              <a:rPr lang="ru-RU" sz="2800" b="1" i="1" dirty="0" err="1">
                <a:solidFill>
                  <a:srgbClr val="0070C0"/>
                </a:solidFill>
              </a:rPr>
              <a:t>сонячно</a:t>
            </a:r>
            <a:r>
              <a:rPr lang="ru-RU" sz="2800" b="1" i="1" dirty="0">
                <a:solidFill>
                  <a:srgbClr val="0070C0"/>
                </a:solidFill>
              </a:rPr>
              <a:t>-яркий оркестр…</a:t>
            </a:r>
          </a:p>
          <a:p>
            <a:r>
              <a:rPr lang="ru-RU" sz="2800" b="1" dirty="0" err="1"/>
              <a:t>Павлові</a:t>
            </a:r>
            <a:r>
              <a:rPr lang="ru-RU" sz="2800" b="1" dirty="0"/>
              <a:t> </a:t>
            </a:r>
            <a:r>
              <a:rPr lang="ru-RU" sz="2800" b="1" dirty="0" err="1"/>
              <a:t>Тичині</a:t>
            </a:r>
            <a:r>
              <a:rPr lang="ru-RU" sz="2800" b="1" dirty="0"/>
              <a:t> </a:t>
            </a:r>
            <a:r>
              <a:rPr lang="ru-RU" sz="2800" b="1" dirty="0" err="1"/>
              <a:t>присвятив</a:t>
            </a:r>
            <a:endParaRPr lang="ru-RU" sz="2800" b="1" dirty="0"/>
          </a:p>
          <a:p>
            <a:r>
              <a:rPr lang="ru-RU" sz="2800" dirty="0"/>
              <a:t>А  )</a:t>
            </a:r>
            <a:r>
              <a:rPr lang="ru-RU" sz="2800" dirty="0" err="1"/>
              <a:t>Євген</a:t>
            </a:r>
            <a:r>
              <a:rPr lang="ru-RU" sz="2800" dirty="0"/>
              <a:t> </a:t>
            </a:r>
            <a:r>
              <a:rPr lang="ru-RU" sz="2800" dirty="0" err="1"/>
              <a:t>Маланюк</a:t>
            </a:r>
            <a:r>
              <a:rPr lang="ru-RU" sz="2800" dirty="0"/>
              <a:t>; Б ) Максим </a:t>
            </a:r>
            <a:r>
              <a:rPr lang="ru-RU" sz="2800" dirty="0" err="1"/>
              <a:t>Рильський</a:t>
            </a:r>
            <a:r>
              <a:rPr lang="ru-RU" sz="2800" dirty="0"/>
              <a:t>; </a:t>
            </a:r>
            <a:endParaRPr lang="ru-RU" sz="2800" dirty="0" smtClean="0"/>
          </a:p>
          <a:p>
            <a:r>
              <a:rPr lang="ru-RU" sz="2800" dirty="0" smtClean="0"/>
              <a:t>В </a:t>
            </a:r>
            <a:r>
              <a:rPr lang="ru-RU" sz="2800" dirty="0"/>
              <a:t>) </a:t>
            </a:r>
            <a:r>
              <a:rPr lang="ru-RU" sz="2800" dirty="0" err="1"/>
              <a:t>Юрій</a:t>
            </a:r>
            <a:r>
              <a:rPr lang="ru-RU" sz="2800" dirty="0"/>
              <a:t> </a:t>
            </a:r>
            <a:r>
              <a:rPr lang="ru-RU" sz="2800" dirty="0" err="1"/>
              <a:t>Лавріненко</a:t>
            </a:r>
            <a:r>
              <a:rPr lang="ru-RU" sz="2800" dirty="0"/>
              <a:t>; Г)  О. Олесь</a:t>
            </a:r>
          </a:p>
          <a:p>
            <a:r>
              <a:rPr lang="ru-RU" sz="2800" b="1" dirty="0"/>
              <a:t>11.Який </a:t>
            </a:r>
            <a:r>
              <a:rPr lang="ru-RU" sz="2800" b="1" dirty="0" err="1"/>
              <a:t>художній</a:t>
            </a:r>
            <a:r>
              <a:rPr lang="ru-RU" sz="2800" b="1" dirty="0"/>
              <a:t> </a:t>
            </a:r>
            <a:r>
              <a:rPr lang="ru-RU" sz="2800" b="1" dirty="0" err="1"/>
              <a:t>засіб</a:t>
            </a:r>
            <a:r>
              <a:rPr lang="ru-RU" sz="2800" b="1" dirty="0"/>
              <a:t> </a:t>
            </a:r>
            <a:r>
              <a:rPr lang="ru-RU" sz="2800" b="1" dirty="0" err="1"/>
              <a:t>П.Тичина</a:t>
            </a:r>
            <a:r>
              <a:rPr lang="ru-RU" sz="2800" b="1" dirty="0"/>
              <a:t> </a:t>
            </a:r>
            <a:r>
              <a:rPr lang="ru-RU" sz="2800" b="1" dirty="0" err="1"/>
              <a:t>використав</a:t>
            </a:r>
            <a:r>
              <a:rPr lang="ru-RU" sz="2800" b="1" dirty="0"/>
              <a:t> у рядках:</a:t>
            </a:r>
          </a:p>
          <a:p>
            <a:r>
              <a:rPr lang="ru-RU" sz="2800" b="1" i="1" dirty="0" err="1">
                <a:solidFill>
                  <a:srgbClr val="0070C0"/>
                </a:solidFill>
              </a:rPr>
              <a:t>Квітне</a:t>
            </a:r>
            <a:r>
              <a:rPr lang="ru-RU" sz="2800" b="1" i="1" dirty="0">
                <a:solidFill>
                  <a:srgbClr val="0070C0"/>
                </a:solidFill>
              </a:rPr>
              <a:t> </a:t>
            </a:r>
            <a:r>
              <a:rPr lang="ru-RU" sz="2800" b="1" i="1" dirty="0" err="1">
                <a:solidFill>
                  <a:srgbClr val="0070C0"/>
                </a:solidFill>
              </a:rPr>
              <a:t>сонце</a:t>
            </a:r>
            <a:r>
              <a:rPr lang="ru-RU" sz="2800" b="1" i="1" dirty="0">
                <a:solidFill>
                  <a:srgbClr val="0070C0"/>
                </a:solidFill>
              </a:rPr>
              <a:t>, </a:t>
            </a:r>
            <a:r>
              <a:rPr lang="ru-RU" sz="2800" b="1" i="1" dirty="0" err="1">
                <a:solidFill>
                  <a:srgbClr val="0070C0"/>
                </a:solidFill>
              </a:rPr>
              <a:t>грає</a:t>
            </a:r>
            <a:r>
              <a:rPr lang="ru-RU" sz="2800" b="1" i="1" dirty="0">
                <a:solidFill>
                  <a:srgbClr val="0070C0"/>
                </a:solidFill>
              </a:rPr>
              <a:t> </a:t>
            </a:r>
            <a:r>
              <a:rPr lang="ru-RU" sz="2800" b="1" i="1" dirty="0" err="1">
                <a:solidFill>
                  <a:srgbClr val="0070C0"/>
                </a:solidFill>
              </a:rPr>
              <a:t>вітер</a:t>
            </a:r>
            <a:endParaRPr lang="ru-RU" sz="2800" b="1" i="1" dirty="0">
              <a:solidFill>
                <a:srgbClr val="0070C0"/>
              </a:solidFill>
            </a:endParaRPr>
          </a:p>
          <a:p>
            <a:r>
              <a:rPr lang="ru-RU" sz="2800" b="1" i="1" dirty="0">
                <a:solidFill>
                  <a:srgbClr val="0070C0"/>
                </a:solidFill>
              </a:rPr>
              <a:t>І </a:t>
            </a:r>
            <a:r>
              <a:rPr lang="ru-RU" sz="2800" b="1" i="1" dirty="0" err="1">
                <a:solidFill>
                  <a:srgbClr val="0070C0"/>
                </a:solidFill>
              </a:rPr>
              <a:t>Дніпро-ріка</a:t>
            </a:r>
            <a:r>
              <a:rPr lang="ru-RU" sz="2800" b="1" i="1" dirty="0">
                <a:solidFill>
                  <a:srgbClr val="0070C0"/>
                </a:solidFill>
              </a:rPr>
              <a:t>?</a:t>
            </a:r>
          </a:p>
          <a:p>
            <a:r>
              <a:rPr lang="ru-RU" sz="2800" dirty="0"/>
              <a:t>А) оксиморон; Б) синекдоху; В) </a:t>
            </a:r>
            <a:r>
              <a:rPr lang="ru-RU" sz="2800" dirty="0" err="1"/>
              <a:t>метонімію</a:t>
            </a:r>
            <a:r>
              <a:rPr lang="ru-RU" sz="2800" dirty="0"/>
              <a:t>; г)метафору</a:t>
            </a:r>
          </a:p>
        </p:txBody>
      </p:sp>
      <p:pic>
        <p:nvPicPr>
          <p:cNvPr id="3" name="Picture 5" descr="D:\картинки 2014\questi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954" y="0"/>
            <a:ext cx="1071562" cy="1188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59833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71600" y="385603"/>
            <a:ext cx="8064896" cy="4834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sz="2400" b="1" dirty="0">
                <a:latin typeface="Calibri"/>
                <a:ea typeface="Calibri"/>
                <a:cs typeface="Times New Roman"/>
              </a:rPr>
              <a:t>12.Установити відповідність між поетичними рядками та назвами поетичних творів: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b="1" i="1" dirty="0">
                <a:latin typeface="Calibri"/>
                <a:ea typeface="Calibri"/>
                <a:cs typeface="Times New Roman"/>
              </a:rPr>
              <a:t>1. Йде весна запашна, квітами-перлами                    </a:t>
            </a:r>
            <a:r>
              <a:rPr lang="uk-UA" b="1" i="1" dirty="0" smtClean="0">
                <a:latin typeface="Calibri"/>
                <a:ea typeface="Calibri"/>
                <a:cs typeface="Times New Roman"/>
              </a:rPr>
              <a:t>А</a:t>
            </a:r>
            <a:r>
              <a:rPr lang="uk-UA" b="1" i="1" dirty="0">
                <a:latin typeface="Calibri"/>
                <a:ea typeface="Calibri"/>
                <a:cs typeface="Times New Roman"/>
              </a:rPr>
              <a:t>) «О панно Інно...»</a:t>
            </a:r>
            <a:endParaRPr lang="ru-RU" b="1" i="1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b="1" i="1" dirty="0">
                <a:latin typeface="Calibri"/>
                <a:ea typeface="Calibri"/>
                <a:cs typeface="Times New Roman"/>
              </a:rPr>
              <a:t>закосичена.                                                                          Б) «Подивилась ясно...»</a:t>
            </a:r>
            <a:endParaRPr lang="ru-RU" b="1" i="1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b="1" i="1" dirty="0">
                <a:latin typeface="Calibri"/>
                <a:ea typeface="Calibri"/>
                <a:cs typeface="Times New Roman"/>
              </a:rPr>
              <a:t>2. Я ваші очі пам’ятаю, як музику,                              </a:t>
            </a:r>
            <a:r>
              <a:rPr lang="uk-UA" b="1" i="1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uk-UA" b="1" i="1" dirty="0">
                <a:latin typeface="Calibri"/>
                <a:ea typeface="Calibri"/>
                <a:cs typeface="Times New Roman"/>
              </a:rPr>
              <a:t>В) «Арфами, </a:t>
            </a:r>
            <a:r>
              <a:rPr lang="uk-UA" b="1" i="1" dirty="0" err="1">
                <a:latin typeface="Calibri"/>
                <a:ea typeface="Calibri"/>
                <a:cs typeface="Times New Roman"/>
              </a:rPr>
              <a:t>арфами</a:t>
            </a:r>
            <a:r>
              <a:rPr lang="uk-UA" b="1" i="1" dirty="0">
                <a:latin typeface="Calibri"/>
                <a:ea typeface="Calibri"/>
                <a:cs typeface="Times New Roman"/>
              </a:rPr>
              <a:t>...»</a:t>
            </a:r>
            <a:endParaRPr lang="ru-RU" b="1" i="1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b="1" i="1" dirty="0">
                <a:latin typeface="Calibri"/>
                <a:ea typeface="Calibri"/>
                <a:cs typeface="Times New Roman"/>
              </a:rPr>
              <a:t>як спів                                                                                     Г) «Одчиняйте двері...»</a:t>
            </a:r>
            <a:endParaRPr lang="ru-RU" b="1" i="1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b="1" i="1" dirty="0">
                <a:latin typeface="Calibri"/>
                <a:ea typeface="Calibri"/>
                <a:cs typeface="Times New Roman"/>
              </a:rPr>
              <a:t>3. Ви знаєте,як сплять старі гаї?                                </a:t>
            </a:r>
            <a:r>
              <a:rPr lang="uk-UA" b="1" i="1" dirty="0" smtClean="0">
                <a:latin typeface="Calibri"/>
                <a:ea typeface="Calibri"/>
                <a:cs typeface="Times New Roman"/>
              </a:rPr>
              <a:t>Д</a:t>
            </a:r>
            <a:r>
              <a:rPr lang="uk-UA" b="1" i="1" dirty="0">
                <a:latin typeface="Calibri"/>
                <a:ea typeface="Calibri"/>
                <a:cs typeface="Times New Roman"/>
              </a:rPr>
              <a:t>) «Ви знаєте, як липа </a:t>
            </a:r>
            <a:endParaRPr lang="uk-UA" b="1" i="1" dirty="0" smtClean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b="1" i="1" dirty="0">
                <a:latin typeface="Calibri"/>
                <a:ea typeface="Calibri"/>
                <a:cs typeface="Times New Roman"/>
              </a:rPr>
              <a:t>                                                                                                шелестить</a:t>
            </a:r>
            <a:r>
              <a:rPr lang="uk-UA" b="1" i="1" dirty="0" smtClean="0">
                <a:latin typeface="Calibri"/>
                <a:ea typeface="Calibri"/>
                <a:cs typeface="Times New Roman"/>
              </a:rPr>
              <a:t>»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b="1" i="1" dirty="0" smtClean="0">
                <a:latin typeface="Calibri"/>
                <a:ea typeface="Calibri"/>
                <a:cs typeface="Times New Roman"/>
              </a:rPr>
              <a:t> 4.Заспівали </a:t>
            </a:r>
            <a:r>
              <a:rPr lang="uk-UA" b="1" i="1" dirty="0">
                <a:latin typeface="Calibri"/>
                <a:ea typeface="Calibri"/>
                <a:cs typeface="Times New Roman"/>
              </a:rPr>
              <a:t>скрипки у моїй душі</a:t>
            </a:r>
            <a:br>
              <a:rPr lang="uk-UA" b="1" i="1" dirty="0">
                <a:latin typeface="Calibri"/>
                <a:ea typeface="Calibri"/>
                <a:cs typeface="Times New Roman"/>
              </a:rPr>
            </a:br>
            <a:endParaRPr lang="ru-RU" b="1" i="1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i="1" dirty="0">
                <a:latin typeface="Calibri"/>
                <a:ea typeface="Calibri"/>
                <a:cs typeface="Times New Roman"/>
              </a:rPr>
              <a:t> </a:t>
            </a:r>
            <a:endParaRPr lang="ru-RU" b="1" i="1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3" name="Picture 5" descr="D:\картинки 2014\questi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" y="47059"/>
            <a:ext cx="1014298" cy="1124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28166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0" y="1447800"/>
            <a:ext cx="4361688" cy="4800600"/>
          </a:xfrm>
        </p:spPr>
        <p:txBody>
          <a:bodyPr/>
          <a:lstStyle/>
          <a:p>
            <a:r>
              <a:rPr lang="uk-UA" sz="4800" b="1" i="1" dirty="0" smtClean="0">
                <a:solidFill>
                  <a:srgbClr val="7030A0"/>
                </a:solidFill>
              </a:rPr>
              <a:t>Геніальний співець українського відродження</a:t>
            </a:r>
            <a:r>
              <a:rPr lang="uk-UA" dirty="0" smtClean="0"/>
              <a:t>.</a:t>
            </a:r>
          </a:p>
          <a:p>
            <a:pPr marL="82296" indent="0">
              <a:buNone/>
            </a:pPr>
            <a:r>
              <a:rPr lang="uk-UA" b="1" dirty="0" smtClean="0">
                <a:solidFill>
                  <a:srgbClr val="7030A0"/>
                </a:solidFill>
              </a:rPr>
              <a:t>                   Василь Барка   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1026" name="Picture 2" descr="http://www.poetryclub.com.ua/upload/metrs/2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5" y="260648"/>
            <a:ext cx="3217749" cy="53285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8997756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19405"/>
            <a:ext cx="7498080" cy="1143000"/>
          </a:xfrm>
        </p:spPr>
        <p:txBody>
          <a:bodyPr/>
          <a:lstStyle/>
          <a:p>
            <a:pPr algn="ctr"/>
            <a:r>
              <a:rPr lang="ru-RU" b="1" dirty="0" err="1" smtClean="0">
                <a:solidFill>
                  <a:srgbClr val="FF0000"/>
                </a:solidFill>
              </a:rPr>
              <a:t>Портфоліо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поета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447800"/>
            <a:ext cx="8172400" cy="4800600"/>
          </a:xfrm>
        </p:spPr>
        <p:txBody>
          <a:bodyPr>
            <a:noAutofit/>
          </a:bodyPr>
          <a:lstStyle/>
          <a:p>
            <a:r>
              <a:rPr lang="ru-RU" sz="2400" b="1" i="1" dirty="0"/>
              <a:t>Дата </a:t>
            </a:r>
            <a:r>
              <a:rPr lang="ru-RU" sz="2400" b="1" i="1" dirty="0" err="1"/>
              <a:t>народження</a:t>
            </a:r>
            <a:r>
              <a:rPr lang="ru-RU" sz="2400" b="1" i="1" dirty="0"/>
              <a:t>:	11 (23) </a:t>
            </a:r>
            <a:r>
              <a:rPr lang="ru-RU" sz="2400" b="1" i="1" dirty="0" err="1"/>
              <a:t>січня</a:t>
            </a:r>
            <a:r>
              <a:rPr lang="ru-RU" sz="2400" b="1" i="1" dirty="0"/>
              <a:t> 1891</a:t>
            </a:r>
          </a:p>
          <a:p>
            <a:r>
              <a:rPr lang="ru-RU" sz="2400" b="1" i="1" dirty="0" err="1"/>
              <a:t>Місце</a:t>
            </a:r>
            <a:r>
              <a:rPr lang="ru-RU" sz="2400" b="1" i="1" dirty="0"/>
              <a:t> </a:t>
            </a:r>
            <a:r>
              <a:rPr lang="ru-RU" sz="2400" b="1" i="1" dirty="0" err="1"/>
              <a:t>народження</a:t>
            </a:r>
            <a:r>
              <a:rPr lang="ru-RU" sz="2400" b="1" i="1" dirty="0"/>
              <a:t>:	</a:t>
            </a:r>
            <a:r>
              <a:rPr lang="ru-RU" sz="2400" b="1" i="1" dirty="0" smtClean="0"/>
              <a:t>с. </a:t>
            </a:r>
            <a:r>
              <a:rPr lang="ru-RU" sz="2400" b="1" i="1" dirty="0" err="1" smtClean="0"/>
              <a:t>Піски</a:t>
            </a:r>
            <a:r>
              <a:rPr lang="ru-RU" sz="2400" b="1" i="1" dirty="0" smtClean="0"/>
              <a:t> </a:t>
            </a:r>
            <a:r>
              <a:rPr lang="ru-RU" sz="2400" b="1" i="1" dirty="0" err="1"/>
              <a:t>Чернігівської</a:t>
            </a:r>
            <a:r>
              <a:rPr lang="ru-RU" sz="2400" b="1" i="1" dirty="0"/>
              <a:t> </a:t>
            </a:r>
            <a:endParaRPr lang="ru-RU" sz="2400" b="1" i="1" dirty="0" smtClean="0"/>
          </a:p>
          <a:p>
            <a:pPr marL="82296" indent="0">
              <a:buNone/>
            </a:pPr>
            <a:r>
              <a:rPr lang="uk-UA" sz="2400" b="1" i="1" dirty="0"/>
              <a:t>                                                </a:t>
            </a:r>
            <a:r>
              <a:rPr lang="uk-UA" sz="2400" b="1" i="1" dirty="0" smtClean="0"/>
              <a:t>               губернії</a:t>
            </a:r>
            <a:endParaRPr lang="uk-UA" sz="2400" b="1" i="1" dirty="0"/>
          </a:p>
          <a:p>
            <a:pPr marL="82296" indent="0">
              <a:buNone/>
            </a:pPr>
            <a:r>
              <a:rPr lang="ru-RU" sz="2400" b="1" i="1" dirty="0" smtClean="0"/>
              <a:t> *  Дата </a:t>
            </a:r>
            <a:r>
              <a:rPr lang="ru-RU" sz="2400" b="1" i="1" dirty="0" err="1"/>
              <a:t>смерті</a:t>
            </a:r>
            <a:r>
              <a:rPr lang="ru-RU" sz="2400" b="1" i="1" dirty="0"/>
              <a:t>:	</a:t>
            </a:r>
            <a:r>
              <a:rPr lang="ru-RU" sz="2400" b="1" i="1" dirty="0" smtClean="0"/>
              <a:t>                 16 </a:t>
            </a:r>
            <a:r>
              <a:rPr lang="ru-RU" sz="2400" b="1" i="1" dirty="0" err="1"/>
              <a:t>вересня</a:t>
            </a:r>
            <a:r>
              <a:rPr lang="ru-RU" sz="2400" b="1" i="1" dirty="0"/>
              <a:t> 1967 (76 </a:t>
            </a:r>
            <a:r>
              <a:rPr lang="ru-RU" sz="2400" b="1" i="1" dirty="0" err="1"/>
              <a:t>років</a:t>
            </a:r>
            <a:r>
              <a:rPr lang="ru-RU" sz="2400" b="1" i="1" dirty="0"/>
              <a:t>)</a:t>
            </a:r>
          </a:p>
          <a:p>
            <a:r>
              <a:rPr lang="ru-RU" sz="2400" b="1" i="1" dirty="0" err="1"/>
              <a:t>Місце</a:t>
            </a:r>
            <a:r>
              <a:rPr lang="ru-RU" sz="2400" b="1" i="1" dirty="0"/>
              <a:t> </a:t>
            </a:r>
            <a:r>
              <a:rPr lang="ru-RU" sz="2400" b="1" i="1" dirty="0" err="1"/>
              <a:t>смерті</a:t>
            </a:r>
            <a:r>
              <a:rPr lang="ru-RU" sz="2400" b="1" i="1" dirty="0"/>
              <a:t>:	</a:t>
            </a:r>
            <a:r>
              <a:rPr lang="ru-RU" sz="2400" b="1" i="1" dirty="0" smtClean="0"/>
              <a:t>                  </a:t>
            </a:r>
            <a:r>
              <a:rPr lang="ru-RU" sz="2400" b="1" i="1" dirty="0" err="1" smtClean="0"/>
              <a:t>Київ</a:t>
            </a:r>
            <a:endParaRPr lang="ru-RU" sz="2400" b="1" i="1" dirty="0"/>
          </a:p>
          <a:p>
            <a:r>
              <a:rPr lang="ru-RU" sz="2400" b="1" i="1" dirty="0" err="1" smtClean="0"/>
              <a:t>Національність</a:t>
            </a:r>
            <a:r>
              <a:rPr lang="ru-RU" sz="2400" b="1" i="1" dirty="0" smtClean="0"/>
              <a:t>:    </a:t>
            </a:r>
            <a:r>
              <a:rPr lang="ru-RU" sz="2400" b="1" i="1" dirty="0"/>
              <a:t>	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українець</a:t>
            </a:r>
            <a:endParaRPr lang="ru-RU" sz="2400" b="1" i="1" dirty="0"/>
          </a:p>
          <a:p>
            <a:r>
              <a:rPr lang="ru-RU" sz="2400" b="1" i="1" dirty="0" err="1" smtClean="0"/>
              <a:t>Мова</a:t>
            </a:r>
            <a:r>
              <a:rPr lang="ru-RU" sz="2400" b="1" i="1" dirty="0" smtClean="0"/>
              <a:t> </a:t>
            </a:r>
            <a:r>
              <a:rPr lang="ru-RU" sz="2400" b="1" i="1" dirty="0" err="1"/>
              <a:t>творів</a:t>
            </a:r>
            <a:r>
              <a:rPr lang="ru-RU" sz="2400" b="1" i="1" dirty="0"/>
              <a:t>:	</a:t>
            </a:r>
            <a:r>
              <a:rPr lang="ru-RU" sz="2400" b="1" i="1" dirty="0" smtClean="0"/>
              <a:t>               </a:t>
            </a:r>
            <a:r>
              <a:rPr lang="ru-RU" sz="2400" b="1" i="1" dirty="0" err="1" smtClean="0"/>
              <a:t>українська</a:t>
            </a:r>
            <a:endParaRPr lang="ru-RU" sz="2400" b="1" i="1" dirty="0"/>
          </a:p>
          <a:p>
            <a:r>
              <a:rPr lang="ru-RU" sz="2400" b="1" i="1" dirty="0" err="1"/>
              <a:t>Рід</a:t>
            </a:r>
            <a:r>
              <a:rPr lang="ru-RU" sz="2400" b="1" i="1" dirty="0"/>
              <a:t> </a:t>
            </a:r>
            <a:r>
              <a:rPr lang="ru-RU" sz="2400" b="1" i="1" dirty="0" err="1"/>
              <a:t>діяльності</a:t>
            </a:r>
            <a:r>
              <a:rPr lang="ru-RU" sz="2400" b="1" i="1" dirty="0"/>
              <a:t>:	</a:t>
            </a:r>
            <a:r>
              <a:rPr lang="ru-RU" sz="2400" b="1" i="1" dirty="0" smtClean="0"/>
              <a:t>            поет</a:t>
            </a:r>
            <a:r>
              <a:rPr lang="ru-RU" sz="2400" b="1" i="1" dirty="0"/>
              <a:t>, </a:t>
            </a:r>
            <a:r>
              <a:rPr lang="ru-RU" sz="2400" b="1" i="1" dirty="0" err="1"/>
              <a:t>перекладач</a:t>
            </a:r>
            <a:r>
              <a:rPr lang="ru-RU" sz="2400" b="1" i="1" dirty="0"/>
              <a:t>, </a:t>
            </a:r>
            <a:r>
              <a:rPr lang="ru-RU" sz="2400" b="1" i="1" dirty="0" err="1" smtClean="0"/>
              <a:t>публіцист</a:t>
            </a:r>
            <a:r>
              <a:rPr lang="ru-RU" sz="2400" b="1" i="1" dirty="0" smtClean="0"/>
              <a:t>, </a:t>
            </a:r>
          </a:p>
          <a:p>
            <a:pPr marL="82296" indent="0">
              <a:buNone/>
            </a:pPr>
            <a:r>
              <a:rPr lang="uk-UA" sz="2400" b="1" i="1" dirty="0"/>
              <a:t>                                                  </a:t>
            </a:r>
            <a:r>
              <a:rPr lang="uk-UA" sz="2400" b="1" i="1" dirty="0" smtClean="0"/>
              <a:t>       </a:t>
            </a:r>
            <a:r>
              <a:rPr lang="uk-UA" sz="2400" b="1" i="1" dirty="0"/>
              <a:t>літературознавець</a:t>
            </a:r>
          </a:p>
          <a:p>
            <a:pPr marL="82296" indent="0">
              <a:buNone/>
            </a:pPr>
            <a:r>
              <a:rPr lang="ru-RU" sz="2400" b="1" i="1" dirty="0"/>
              <a:t> </a:t>
            </a:r>
            <a:r>
              <a:rPr lang="ru-RU" sz="2400" b="1" i="1" dirty="0" smtClean="0"/>
              <a:t> *  Роки </a:t>
            </a:r>
            <a:r>
              <a:rPr lang="ru-RU" sz="2400" b="1" i="1" dirty="0" err="1"/>
              <a:t>активності</a:t>
            </a:r>
            <a:r>
              <a:rPr lang="ru-RU" sz="2400" b="1" i="1" dirty="0"/>
              <a:t>:	з 1906</a:t>
            </a:r>
          </a:p>
          <a:p>
            <a:r>
              <a:rPr lang="ru-RU" sz="2400" b="1" i="1" dirty="0"/>
              <a:t>Жанр:	</a:t>
            </a:r>
            <a:r>
              <a:rPr lang="ru-RU" sz="2400" b="1" i="1" dirty="0" smtClean="0"/>
              <a:t>                           </a:t>
            </a:r>
            <a:r>
              <a:rPr lang="ru-RU" sz="2400" b="1" i="1" dirty="0" err="1" smtClean="0"/>
              <a:t>вірш</a:t>
            </a:r>
            <a:r>
              <a:rPr lang="ru-RU" sz="2400" b="1" i="1" dirty="0"/>
              <a:t>, поема, </a:t>
            </a:r>
            <a:r>
              <a:rPr lang="ru-RU" sz="2400" b="1" i="1" dirty="0" err="1"/>
              <a:t>нарис</a:t>
            </a:r>
            <a:r>
              <a:rPr lang="ru-RU" sz="2400" b="1" i="1" dirty="0"/>
              <a:t>, </a:t>
            </a:r>
            <a:r>
              <a:rPr lang="ru-RU" sz="2400" b="1" i="1" dirty="0" err="1"/>
              <a:t>оповідання</a:t>
            </a:r>
            <a:endParaRPr lang="ru-RU" sz="2400" b="1" i="1" dirty="0"/>
          </a:p>
        </p:txBody>
      </p:sp>
    </p:spTree>
    <p:extLst>
      <p:ext uri="{BB962C8B-B14F-4D97-AF65-F5344CB8AC3E}">
        <p14:creationId xmlns:p14="http://schemas.microsoft.com/office/powerpoint/2010/main" val="33647830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922114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00B050"/>
                </a:solidFill>
              </a:rPr>
              <a:t>«Арфами, арфами…»</a:t>
            </a: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4" name="Рисунок 3" descr="http://s40.radikal.ru/i087/1203/94/5442a767768f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83769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http://img0.liveinternet.ru/images/attach/c/8/99/340/99340164_large_40556078_1244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84" r="7444"/>
          <a:stretch/>
        </p:blipFill>
        <p:spPr bwMode="auto">
          <a:xfrm>
            <a:off x="0" y="1700808"/>
            <a:ext cx="2601687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389"/>
          <a:stretch/>
        </p:blipFill>
        <p:spPr bwMode="auto">
          <a:xfrm>
            <a:off x="45945" y="5340938"/>
            <a:ext cx="2653847" cy="15170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6" descr="http://www.kiz.ru/upload/contest_result_file/752/117520010-020-Mat-i-machekha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1" y="1"/>
            <a:ext cx="1417577" cy="11235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http://i073.radikal.ru/1004/49/01f12b7580cc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712773"/>
            <a:ext cx="2601686" cy="17324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2753072" y="1128155"/>
            <a:ext cx="6290793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i="1" dirty="0" err="1" smtClean="0"/>
              <a:t>Арфами,арфами</a:t>
            </a:r>
            <a:r>
              <a:rPr lang="ru-RU" sz="4400" b="1" i="1" dirty="0" smtClean="0"/>
              <a:t> – </a:t>
            </a:r>
          </a:p>
          <a:p>
            <a:pPr algn="ctr"/>
            <a:r>
              <a:rPr lang="ru-RU" sz="4400" b="1" i="1" dirty="0" err="1" smtClean="0"/>
              <a:t>Золотими</a:t>
            </a:r>
            <a:r>
              <a:rPr lang="ru-RU" sz="4400" b="1" i="1" dirty="0" smtClean="0"/>
              <a:t>, </a:t>
            </a:r>
            <a:r>
              <a:rPr lang="ru-RU" sz="4400" b="1" i="1" dirty="0" err="1" smtClean="0"/>
              <a:t>голосними</a:t>
            </a:r>
            <a:endParaRPr lang="ru-RU" sz="4400" b="1" i="1" dirty="0" smtClean="0"/>
          </a:p>
          <a:p>
            <a:pPr algn="ctr"/>
            <a:r>
              <a:rPr lang="ru-RU" sz="4400" b="1" i="1" dirty="0" err="1" smtClean="0"/>
              <a:t>Обізвалися</a:t>
            </a:r>
            <a:r>
              <a:rPr lang="ru-RU" sz="4400" b="1" i="1" dirty="0" smtClean="0"/>
              <a:t> </a:t>
            </a:r>
            <a:r>
              <a:rPr lang="ru-RU" sz="4400" b="1" i="1" dirty="0" err="1" smtClean="0"/>
              <a:t>гаї</a:t>
            </a:r>
            <a:endParaRPr lang="ru-RU" sz="4400" b="1" i="1" dirty="0" smtClean="0"/>
          </a:p>
          <a:p>
            <a:pPr algn="ctr"/>
            <a:r>
              <a:rPr lang="ru-RU" sz="4400" b="1" i="1" dirty="0" err="1" smtClean="0"/>
              <a:t>Самодзвонними</a:t>
            </a:r>
            <a:r>
              <a:rPr lang="ru-RU" sz="4400" b="1" i="1" dirty="0" smtClean="0"/>
              <a:t>:</a:t>
            </a:r>
          </a:p>
          <a:p>
            <a:pPr algn="ctr"/>
            <a:r>
              <a:rPr lang="ru-RU" sz="4400" b="1" i="1" dirty="0" err="1" smtClean="0"/>
              <a:t>Йде</a:t>
            </a:r>
            <a:r>
              <a:rPr lang="ru-RU" sz="4400" b="1" i="1" dirty="0" smtClean="0"/>
              <a:t> весна  </a:t>
            </a:r>
            <a:r>
              <a:rPr lang="ru-RU" sz="4400" b="1" i="1" dirty="0" err="1" smtClean="0"/>
              <a:t>запашна</a:t>
            </a:r>
            <a:r>
              <a:rPr lang="ru-RU" sz="4400" b="1" i="1" dirty="0" smtClean="0"/>
              <a:t>,</a:t>
            </a:r>
          </a:p>
          <a:p>
            <a:pPr algn="ctr"/>
            <a:r>
              <a:rPr lang="ru-RU" sz="4400" b="1" i="1" dirty="0" err="1" smtClean="0"/>
              <a:t>Квітами</a:t>
            </a:r>
            <a:r>
              <a:rPr lang="ru-RU" sz="4400" b="1" i="1" dirty="0" smtClean="0"/>
              <a:t>-перлами </a:t>
            </a:r>
            <a:r>
              <a:rPr lang="ru-RU" sz="4400" b="1" i="1" dirty="0" err="1" smtClean="0"/>
              <a:t>закосичена</a:t>
            </a:r>
            <a:r>
              <a:rPr lang="ru-RU" sz="4400" b="1" i="1" dirty="0" smtClean="0"/>
              <a:t>.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16416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907703" y="188640"/>
            <a:ext cx="707449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>
                <a:solidFill>
                  <a:srgbClr val="00B050"/>
                </a:solidFill>
              </a:rPr>
              <a:t>«Арфами, арфами</a:t>
            </a:r>
            <a:r>
              <a:rPr lang="ru-RU" sz="4400" b="1" dirty="0" smtClean="0">
                <a:solidFill>
                  <a:srgbClr val="00B050"/>
                </a:solidFill>
              </a:rPr>
              <a:t>…»(1914)</a:t>
            </a:r>
            <a:endParaRPr lang="ru-RU" sz="4400" dirty="0">
              <a:solidFill>
                <a:srgbClr val="00B05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71600" y="958081"/>
            <a:ext cx="79928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</a:rPr>
              <a:t> </a:t>
            </a:r>
            <a:r>
              <a:rPr lang="ru-RU" sz="2800" b="1" i="1" dirty="0">
                <a:solidFill>
                  <a:srgbClr val="FF0000"/>
                </a:solidFill>
              </a:rPr>
              <a:t>Тема</a:t>
            </a:r>
            <a:r>
              <a:rPr lang="ru-RU" sz="2800" b="1" i="1" dirty="0"/>
              <a:t>: </a:t>
            </a:r>
            <a:r>
              <a:rPr lang="ru-RU" sz="2800" b="1" i="1" dirty="0" err="1"/>
              <a:t>зображення</a:t>
            </a:r>
            <a:r>
              <a:rPr lang="ru-RU" sz="2800" b="1" i="1" dirty="0"/>
              <a:t> </a:t>
            </a:r>
            <a:r>
              <a:rPr lang="ru-RU" sz="2800" b="1" i="1" dirty="0" err="1"/>
              <a:t>краси</a:t>
            </a:r>
            <a:r>
              <a:rPr lang="ru-RU" sz="2800" b="1" i="1" dirty="0"/>
              <a:t> </a:t>
            </a:r>
            <a:r>
              <a:rPr lang="ru-RU" sz="2800" b="1" i="1" dirty="0" err="1"/>
              <a:t>природи</a:t>
            </a:r>
            <a:r>
              <a:rPr lang="ru-RU" sz="2800" b="1" i="1" dirty="0"/>
              <a:t>, </a:t>
            </a:r>
            <a:r>
              <a:rPr lang="ru-RU" sz="2800" b="1" i="1" dirty="0" err="1"/>
              <a:t>прихід</a:t>
            </a:r>
            <a:r>
              <a:rPr lang="ru-RU" sz="2800" b="1" i="1" dirty="0"/>
              <a:t> </a:t>
            </a:r>
            <a:r>
              <a:rPr lang="ru-RU" sz="2800" b="1" i="1" dirty="0" err="1"/>
              <a:t>весни</a:t>
            </a:r>
            <a:r>
              <a:rPr lang="ru-RU" sz="2800" b="1" i="1" dirty="0"/>
              <a:t>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942423" y="1527467"/>
            <a:ext cx="797517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/>
              <a:t> </a:t>
            </a:r>
            <a:r>
              <a:rPr lang="ru-RU" sz="2800" b="1" i="1" dirty="0">
                <a:solidFill>
                  <a:srgbClr val="FF0000"/>
                </a:solidFill>
              </a:rPr>
              <a:t>Головна думка </a:t>
            </a:r>
            <a:r>
              <a:rPr lang="ru-RU" sz="2800" b="1" i="1" dirty="0"/>
              <a:t>: </a:t>
            </a:r>
            <a:r>
              <a:rPr lang="ru-RU" sz="2800" b="1" i="1" dirty="0" err="1"/>
              <a:t>уславлення</a:t>
            </a:r>
            <a:r>
              <a:rPr lang="ru-RU" sz="2800" b="1" i="1" dirty="0"/>
              <a:t>  у </a:t>
            </a:r>
            <a:r>
              <a:rPr lang="ru-RU" sz="2800" b="1" i="1" dirty="0" err="1"/>
              <a:t>творі</a:t>
            </a:r>
            <a:r>
              <a:rPr lang="ru-RU" sz="2800" b="1" i="1" dirty="0"/>
              <a:t> </a:t>
            </a:r>
            <a:r>
              <a:rPr lang="ru-RU" sz="2800" b="1" i="1" dirty="0" err="1"/>
              <a:t>краси</a:t>
            </a:r>
            <a:r>
              <a:rPr lang="ru-RU" sz="2800" b="1" i="1" dirty="0"/>
              <a:t> </a:t>
            </a:r>
            <a:r>
              <a:rPr lang="ru-RU" sz="2800" b="1" i="1" dirty="0" err="1"/>
              <a:t>природи</a:t>
            </a:r>
            <a:r>
              <a:rPr lang="ru-RU" sz="2800" b="1" i="1" dirty="0"/>
              <a:t>, </a:t>
            </a:r>
            <a:r>
              <a:rPr lang="ru-RU" sz="2800" b="1" i="1" dirty="0" err="1"/>
              <a:t>гімн</a:t>
            </a:r>
            <a:r>
              <a:rPr lang="ru-RU" sz="2800" b="1" i="1" dirty="0"/>
              <a:t> </a:t>
            </a:r>
            <a:r>
              <a:rPr lang="ru-RU" sz="2800" b="1" i="1" dirty="0" err="1"/>
              <a:t>весні</a:t>
            </a:r>
            <a:r>
              <a:rPr lang="ru-RU" sz="2800" b="1" i="1" dirty="0"/>
              <a:t>, </a:t>
            </a:r>
            <a:r>
              <a:rPr lang="ru-RU" sz="2800" b="1" i="1" dirty="0" err="1"/>
              <a:t>молодості</a:t>
            </a:r>
            <a:r>
              <a:rPr lang="ru-RU" sz="2800" b="1" i="1" dirty="0"/>
              <a:t>, </a:t>
            </a:r>
            <a:r>
              <a:rPr lang="ru-RU" sz="2800" b="1" i="1" dirty="0" err="1"/>
              <a:t>вірі</a:t>
            </a:r>
            <a:r>
              <a:rPr lang="ru-RU" sz="2800" b="1" i="1" dirty="0"/>
              <a:t> в </a:t>
            </a:r>
            <a:r>
              <a:rPr lang="ru-RU" sz="2800" b="1" i="1" dirty="0" err="1"/>
              <a:t>щастя</a:t>
            </a:r>
            <a:r>
              <a:rPr lang="ru-RU" sz="2800" b="1" i="1" dirty="0"/>
              <a:t>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114068" y="2420888"/>
            <a:ext cx="799288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</a:rPr>
              <a:t>Жанр</a:t>
            </a:r>
            <a:r>
              <a:rPr lang="ru-RU" sz="2800" b="1" i="1" dirty="0" smtClean="0"/>
              <a:t> </a:t>
            </a:r>
            <a:r>
              <a:rPr lang="ru-RU" sz="2800" b="1" i="1" dirty="0"/>
              <a:t>: </a:t>
            </a:r>
            <a:r>
              <a:rPr lang="ru-RU" sz="2800" b="1" i="1" dirty="0" err="1"/>
              <a:t>пейзажна</a:t>
            </a:r>
            <a:r>
              <a:rPr lang="ru-RU" sz="2800" b="1" i="1" dirty="0"/>
              <a:t> </a:t>
            </a:r>
            <a:r>
              <a:rPr lang="ru-RU" sz="2800" b="1" i="1" dirty="0" err="1"/>
              <a:t>лірика</a:t>
            </a:r>
            <a:endParaRPr lang="ru-RU" sz="2800" b="1" i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971600" y="3051940"/>
            <a:ext cx="7975174" cy="310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350"/>
              </a:lnSpc>
              <a:spcAft>
                <a:spcPts val="750"/>
              </a:spcAft>
            </a:pPr>
            <a:r>
              <a:rPr lang="ru-RU" sz="2800" b="1" i="1" dirty="0" smtClean="0">
                <a:solidFill>
                  <a:srgbClr val="FF0000"/>
                </a:solidFill>
                <a:latin typeface="Arial"/>
                <a:ea typeface="Times New Roman"/>
              </a:rPr>
              <a:t> </a:t>
            </a:r>
            <a:r>
              <a:rPr lang="ru-RU" sz="2800" b="1" i="1" dirty="0" err="1">
                <a:solidFill>
                  <a:srgbClr val="FF0000"/>
                </a:solidFill>
                <a:latin typeface="Arial"/>
                <a:ea typeface="Times New Roman"/>
              </a:rPr>
              <a:t>Римування</a:t>
            </a:r>
            <a:r>
              <a:rPr lang="uk-UA" sz="2800" b="1" i="1" dirty="0">
                <a:latin typeface="Arial"/>
                <a:ea typeface="Times New Roman"/>
              </a:rPr>
              <a:t>:</a:t>
            </a:r>
            <a:r>
              <a:rPr lang="ru-RU" sz="2800" b="1" i="1" dirty="0">
                <a:latin typeface="Arial"/>
                <a:ea typeface="Times New Roman"/>
              </a:rPr>
              <a:t> </a:t>
            </a:r>
            <a:r>
              <a:rPr lang="ru-RU" sz="2800" b="1" i="1" dirty="0" err="1">
                <a:latin typeface="Arial"/>
                <a:ea typeface="Times New Roman"/>
              </a:rPr>
              <a:t>перехресне</a:t>
            </a:r>
            <a:r>
              <a:rPr lang="ru-RU" sz="2800" b="1" i="1" dirty="0">
                <a:solidFill>
                  <a:srgbClr val="616161"/>
                </a:solidFill>
                <a:latin typeface="Arial"/>
                <a:ea typeface="Times New Roman"/>
              </a:rPr>
              <a:t>.</a:t>
            </a:r>
            <a:endParaRPr lang="ru-RU" sz="2800" b="1" i="1" dirty="0">
              <a:effectLst/>
              <a:latin typeface="Times New Roman"/>
              <a:ea typeface="Times New Roman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971600" y="3348281"/>
            <a:ext cx="79490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/>
              <a:t> </a:t>
            </a:r>
            <a:r>
              <a:rPr lang="ru-RU" sz="2800" b="1" i="1" dirty="0" err="1" smtClean="0">
                <a:solidFill>
                  <a:srgbClr val="FF0000"/>
                </a:solidFill>
              </a:rPr>
              <a:t>Віршований</a:t>
            </a:r>
            <a:r>
              <a:rPr lang="ru-RU" sz="2800" b="1" i="1" dirty="0" smtClean="0">
                <a:solidFill>
                  <a:srgbClr val="FF0000"/>
                </a:solidFill>
              </a:rPr>
              <a:t> </a:t>
            </a:r>
            <a:r>
              <a:rPr lang="ru-RU" sz="2800" b="1" i="1" dirty="0" err="1" smtClean="0">
                <a:solidFill>
                  <a:srgbClr val="FF0000"/>
                </a:solidFill>
              </a:rPr>
              <a:t>розмір</a:t>
            </a:r>
            <a:r>
              <a:rPr lang="ru-RU" sz="2800" b="1" i="1" dirty="0" smtClean="0">
                <a:solidFill>
                  <a:srgbClr val="FF0000"/>
                </a:solidFill>
              </a:rPr>
              <a:t> </a:t>
            </a:r>
            <a:r>
              <a:rPr lang="ru-RU" sz="2800" b="1" i="1" dirty="0"/>
              <a:t>: дактиль з хореем</a:t>
            </a:r>
            <a:r>
              <a:rPr lang="ru-RU" sz="3200" b="1" i="1" dirty="0"/>
              <a:t>.</a:t>
            </a:r>
          </a:p>
        </p:txBody>
      </p:sp>
      <p:pic>
        <p:nvPicPr>
          <p:cNvPr id="1026" name="Picture 2" descr="Картин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73" y="111562"/>
            <a:ext cx="879350" cy="1099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08194" y="3933056"/>
            <a:ext cx="813580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err="1">
                <a:solidFill>
                  <a:srgbClr val="FF0000"/>
                </a:solidFill>
              </a:rPr>
              <a:t>Композиція</a:t>
            </a:r>
            <a:r>
              <a:rPr lang="ru-RU" sz="2800" b="1" i="1" dirty="0">
                <a:solidFill>
                  <a:srgbClr val="FF0000"/>
                </a:solidFill>
              </a:rPr>
              <a:t>: </a:t>
            </a:r>
            <a:r>
              <a:rPr lang="ru-RU" sz="2800" b="1" i="1" dirty="0" err="1"/>
              <a:t>поезія</a:t>
            </a:r>
            <a:r>
              <a:rPr lang="ru-RU" sz="2800" b="1" i="1" dirty="0"/>
              <a:t> </a:t>
            </a:r>
            <a:r>
              <a:rPr lang="ru-RU" sz="2800" b="1" i="1" dirty="0" err="1"/>
              <a:t>складається</a:t>
            </a:r>
            <a:r>
              <a:rPr lang="ru-RU" sz="2800" b="1" i="1" dirty="0"/>
              <a:t> з 4 </a:t>
            </a:r>
            <a:r>
              <a:rPr lang="ru-RU" sz="2800" b="1" i="1" dirty="0" smtClean="0"/>
              <a:t>строф: І </a:t>
            </a:r>
            <a:r>
              <a:rPr lang="ru-RU" sz="2800" b="1" i="1" dirty="0"/>
              <a:t>строфа – </a:t>
            </a:r>
            <a:r>
              <a:rPr lang="ru-RU" sz="2800" b="1" i="1" dirty="0" err="1"/>
              <a:t>Прихід</a:t>
            </a:r>
            <a:r>
              <a:rPr lang="ru-RU" sz="2800" b="1" i="1" dirty="0"/>
              <a:t> </a:t>
            </a:r>
            <a:r>
              <a:rPr lang="ru-RU" sz="2800" b="1" i="1" dirty="0" err="1"/>
              <a:t>весни</a:t>
            </a:r>
            <a:r>
              <a:rPr lang="ru-RU" sz="2800" b="1" i="1" dirty="0"/>
              <a:t>. ІІ строфа – </a:t>
            </a:r>
            <a:r>
              <a:rPr lang="ru-RU" sz="2800" b="1" i="1" dirty="0" err="1"/>
              <a:t>Віщування</a:t>
            </a:r>
            <a:r>
              <a:rPr lang="ru-RU" sz="2800" b="1" i="1" dirty="0"/>
              <a:t> грози. ІІІ строфа – </a:t>
            </a:r>
            <a:r>
              <a:rPr lang="ru-RU" sz="2800" b="1" i="1" dirty="0" err="1"/>
              <a:t>Милування</a:t>
            </a:r>
            <a:r>
              <a:rPr lang="ru-RU" sz="2800" b="1" i="1" dirty="0"/>
              <a:t> весною. І</a:t>
            </a:r>
            <a:r>
              <a:rPr lang="en-US" sz="2800" b="1" i="1" dirty="0"/>
              <a:t>V </a:t>
            </a:r>
            <a:r>
              <a:rPr lang="ru-RU" sz="2800" b="1" i="1" dirty="0"/>
              <a:t>строфа - </a:t>
            </a:r>
            <a:r>
              <a:rPr lang="ru-RU" sz="2800" b="1" i="1" dirty="0" err="1"/>
              <a:t>Розкривається</a:t>
            </a:r>
            <a:r>
              <a:rPr lang="ru-RU" sz="2800" b="1" i="1" dirty="0"/>
              <a:t> </a:t>
            </a:r>
            <a:r>
              <a:rPr lang="ru-RU" sz="2800" b="1" i="1" dirty="0" err="1"/>
              <a:t>душевний</a:t>
            </a:r>
            <a:r>
              <a:rPr lang="ru-RU" sz="2800" b="1" i="1" dirty="0"/>
              <a:t> стан героя.</a:t>
            </a:r>
          </a:p>
          <a:p>
            <a:r>
              <a:rPr lang="ru-RU" sz="2800" b="1" i="1" dirty="0"/>
              <a:t>     </a:t>
            </a:r>
            <a:r>
              <a:rPr lang="ru-RU" sz="2800" b="1" i="1" dirty="0" err="1"/>
              <a:t>Твір</a:t>
            </a:r>
            <a:r>
              <a:rPr lang="ru-RU" sz="2800" b="1" i="1" dirty="0"/>
              <a:t> </a:t>
            </a:r>
            <a:r>
              <a:rPr lang="ru-RU" sz="2800" b="1" i="1" dirty="0" err="1"/>
              <a:t>сповнений</a:t>
            </a:r>
            <a:r>
              <a:rPr lang="ru-RU" sz="2800" b="1" i="1" dirty="0"/>
              <a:t>  </a:t>
            </a:r>
            <a:r>
              <a:rPr lang="ru-RU" sz="2800" b="1" i="1" dirty="0" err="1">
                <a:solidFill>
                  <a:srgbClr val="FF0000"/>
                </a:solidFill>
              </a:rPr>
              <a:t>вітаїзму</a:t>
            </a:r>
            <a:r>
              <a:rPr lang="ru-RU" sz="2800" b="1" i="1" dirty="0">
                <a:solidFill>
                  <a:srgbClr val="FF0000"/>
                </a:solidFill>
              </a:rPr>
              <a:t> (</a:t>
            </a:r>
            <a:r>
              <a:rPr lang="ru-RU" sz="2800" b="1" i="1" dirty="0" err="1">
                <a:solidFill>
                  <a:srgbClr val="FF0000"/>
                </a:solidFill>
              </a:rPr>
              <a:t>життєствердження</a:t>
            </a:r>
            <a:r>
              <a:rPr lang="ru-RU" sz="2800" b="1" i="1" dirty="0">
                <a:solidFill>
                  <a:srgbClr val="FF0000"/>
                </a:solidFill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6026108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188640"/>
            <a:ext cx="8784976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i="1" dirty="0" err="1" smtClean="0">
                <a:solidFill>
                  <a:srgbClr val="FF0000"/>
                </a:solidFill>
              </a:rPr>
              <a:t>Епітети</a:t>
            </a:r>
            <a:r>
              <a:rPr lang="ru-RU" sz="2200" b="1" i="1" dirty="0" smtClean="0">
                <a:solidFill>
                  <a:srgbClr val="FF0000"/>
                </a:solidFill>
              </a:rPr>
              <a:t>:  </a:t>
            </a:r>
            <a:r>
              <a:rPr lang="ru-RU" sz="2200" b="1" i="1" dirty="0"/>
              <a:t>весна </a:t>
            </a:r>
            <a:r>
              <a:rPr lang="ru-RU" sz="2200" b="1" i="1" dirty="0" err="1"/>
              <a:t>запашна</a:t>
            </a:r>
            <a:r>
              <a:rPr lang="ru-RU" sz="2200" b="1" i="1" dirty="0"/>
              <a:t>, </a:t>
            </a:r>
            <a:r>
              <a:rPr lang="ru-RU" sz="2200" b="1" i="1" dirty="0" err="1"/>
              <a:t>бій</a:t>
            </a:r>
            <a:r>
              <a:rPr lang="ru-RU" sz="2200" b="1" i="1" dirty="0"/>
              <a:t> </a:t>
            </a:r>
            <a:r>
              <a:rPr lang="ru-RU" sz="2200" b="1" i="1" dirty="0" err="1"/>
              <a:t>вогневий</a:t>
            </a:r>
            <a:r>
              <a:rPr lang="ru-RU" sz="2200" b="1" i="1" dirty="0"/>
              <a:t>, арфами </a:t>
            </a:r>
            <a:r>
              <a:rPr lang="ru-RU" sz="2200" b="1" i="1" dirty="0" err="1" smtClean="0"/>
              <a:t>самодзвонними</a:t>
            </a:r>
            <a:r>
              <a:rPr lang="ru-RU" sz="2200" b="1" i="1" dirty="0" smtClean="0"/>
              <a:t>;</a:t>
            </a:r>
            <a:endParaRPr lang="ru-RU" sz="2200" b="1" i="1" dirty="0"/>
          </a:p>
          <a:p>
            <a:r>
              <a:rPr lang="ru-RU" sz="2200" b="1" i="1" dirty="0" err="1" smtClean="0">
                <a:solidFill>
                  <a:srgbClr val="FF0000"/>
                </a:solidFill>
              </a:rPr>
              <a:t>Метафори</a:t>
            </a:r>
            <a:r>
              <a:rPr lang="ru-RU" sz="2200" b="1" i="1" dirty="0" smtClean="0">
                <a:solidFill>
                  <a:srgbClr val="FF0000"/>
                </a:solidFill>
              </a:rPr>
              <a:t>: </a:t>
            </a:r>
            <a:r>
              <a:rPr lang="ru-RU" sz="2200" b="1" i="1" dirty="0" err="1" smtClean="0"/>
              <a:t>йде</a:t>
            </a:r>
            <a:r>
              <a:rPr lang="ru-RU" sz="2200" b="1" i="1" dirty="0" smtClean="0"/>
              <a:t> </a:t>
            </a:r>
            <a:r>
              <a:rPr lang="ru-RU" sz="2200" b="1" i="1" dirty="0"/>
              <a:t>весна </a:t>
            </a:r>
            <a:r>
              <a:rPr lang="ru-RU" sz="2200" b="1" i="1" dirty="0" err="1"/>
              <a:t>запашна</a:t>
            </a:r>
            <a:r>
              <a:rPr lang="ru-RU" sz="2200" b="1" i="1" dirty="0"/>
              <a:t>, арфами </a:t>
            </a:r>
            <a:r>
              <a:rPr lang="ru-RU" sz="2200" b="1" i="1" dirty="0" err="1"/>
              <a:t>обізвалися</a:t>
            </a:r>
            <a:r>
              <a:rPr lang="ru-RU" sz="2200" b="1" i="1" dirty="0"/>
              <a:t> </a:t>
            </a:r>
            <a:r>
              <a:rPr lang="ru-RU" sz="2200" b="1" i="1" dirty="0" err="1"/>
              <a:t>гаї</a:t>
            </a:r>
            <a:r>
              <a:rPr lang="ru-RU" sz="2200" b="1" i="1" dirty="0"/>
              <a:t>, ой </a:t>
            </a:r>
            <a:r>
              <a:rPr lang="ru-RU" sz="2200" b="1" i="1" dirty="0" err="1"/>
              <a:t>одкрий</a:t>
            </a:r>
            <a:r>
              <a:rPr lang="ru-RU" sz="2200" b="1" i="1" dirty="0"/>
              <a:t> колос </a:t>
            </a:r>
            <a:r>
              <a:rPr lang="ru-RU" sz="2200" b="1" i="1" dirty="0" err="1" smtClean="0"/>
              <a:t>вій</a:t>
            </a:r>
            <a:r>
              <a:rPr lang="ru-RU" sz="2200" b="1" i="1" dirty="0" smtClean="0"/>
              <a:t>;</a:t>
            </a:r>
            <a:endParaRPr lang="ru-RU" sz="2200" b="1" i="1" dirty="0"/>
          </a:p>
          <a:p>
            <a:r>
              <a:rPr lang="ru-RU" sz="2200" b="1" i="1" dirty="0" err="1" smtClean="0">
                <a:solidFill>
                  <a:srgbClr val="FF0000"/>
                </a:solidFill>
              </a:rPr>
              <a:t>Порівняння</a:t>
            </a:r>
            <a:r>
              <a:rPr lang="ru-RU" sz="2200" b="1" i="1" dirty="0" smtClean="0">
                <a:solidFill>
                  <a:srgbClr val="FF0000"/>
                </a:solidFill>
              </a:rPr>
              <a:t>:  </a:t>
            </a:r>
            <a:r>
              <a:rPr lang="ru-RU" sz="2200" b="1" i="1" dirty="0"/>
              <a:t>думами, думами, </a:t>
            </a:r>
            <a:r>
              <a:rPr lang="ru-RU" sz="2200" b="1" i="1" dirty="0" err="1"/>
              <a:t>наче</a:t>
            </a:r>
            <a:r>
              <a:rPr lang="ru-RU" sz="2200" b="1" i="1" dirty="0"/>
              <a:t> море кораблями; </a:t>
            </a:r>
            <a:r>
              <a:rPr lang="ru-RU" sz="2200" b="1" i="1" dirty="0" err="1" smtClean="0"/>
              <a:t>поточки</a:t>
            </a:r>
            <a:r>
              <a:rPr lang="ru-RU" sz="2200" b="1" i="1" dirty="0" smtClean="0"/>
              <a:t>, </a:t>
            </a:r>
            <a:r>
              <a:rPr lang="ru-RU" sz="2200" b="1" i="1" dirty="0"/>
              <a:t>як </a:t>
            </a:r>
            <a:r>
              <a:rPr lang="ru-RU" sz="2200" b="1" i="1" dirty="0" err="1"/>
              <a:t>дзвіночки</a:t>
            </a:r>
            <a:r>
              <a:rPr lang="ru-RU" sz="2200" b="1" i="1" dirty="0"/>
              <a:t>, </a:t>
            </a:r>
            <a:r>
              <a:rPr lang="ru-RU" sz="2200" b="1" i="1" dirty="0" err="1"/>
              <a:t>жайворон</a:t>
            </a:r>
            <a:r>
              <a:rPr lang="ru-RU" sz="2200" b="1" i="1" dirty="0"/>
              <a:t>, як </a:t>
            </a:r>
            <a:r>
              <a:rPr lang="ru-RU" sz="2200" b="1" i="1" dirty="0" err="1"/>
              <a:t>золотий</a:t>
            </a:r>
            <a:r>
              <a:rPr lang="ru-RU" sz="2200" b="1" i="1" dirty="0"/>
              <a:t>: </a:t>
            </a:r>
            <a:r>
              <a:rPr lang="ru-RU" sz="2200" b="1" i="1" dirty="0" err="1" smtClean="0"/>
              <a:t>квітами</a:t>
            </a:r>
            <a:r>
              <a:rPr lang="ru-RU" sz="2200" b="1" i="1" dirty="0" smtClean="0"/>
              <a:t>-перлами;</a:t>
            </a:r>
          </a:p>
          <a:p>
            <a:r>
              <a:rPr lang="ru-RU" sz="2200" b="1" i="1" dirty="0" err="1" smtClean="0">
                <a:solidFill>
                  <a:srgbClr val="FF0000"/>
                </a:solidFill>
              </a:rPr>
              <a:t>Асонанс</a:t>
            </a:r>
            <a:r>
              <a:rPr lang="ru-RU" sz="2200" b="1" i="1" dirty="0" smtClean="0">
                <a:solidFill>
                  <a:srgbClr val="FF0000"/>
                </a:solidFill>
              </a:rPr>
              <a:t> </a:t>
            </a:r>
            <a:r>
              <a:rPr lang="ru-RU" sz="2200" b="1" i="1" dirty="0" smtClean="0"/>
              <a:t>: </a:t>
            </a:r>
            <a:r>
              <a:rPr lang="ru-RU" sz="2200" b="1" i="1" dirty="0" err="1" smtClean="0"/>
              <a:t>літери</a:t>
            </a:r>
            <a:r>
              <a:rPr lang="ru-RU" sz="2200" b="1" i="1" dirty="0" smtClean="0"/>
              <a:t> </a:t>
            </a:r>
            <a:r>
              <a:rPr lang="ru-RU" sz="2200" b="1" i="1" u="sng" dirty="0"/>
              <a:t>о, а </a:t>
            </a:r>
            <a:r>
              <a:rPr lang="ru-RU" sz="2200" b="1" i="1" dirty="0"/>
              <a:t>(</a:t>
            </a:r>
            <a:r>
              <a:rPr lang="ru-RU" sz="2200" b="1" i="1" dirty="0" err="1"/>
              <a:t>створюють</a:t>
            </a:r>
            <a:r>
              <a:rPr lang="ru-RU" sz="2200" b="1" i="1" dirty="0"/>
              <a:t> широту, </a:t>
            </a:r>
            <a:r>
              <a:rPr lang="ru-RU" sz="2200" b="1" i="1" dirty="0" err="1"/>
              <a:t>лунність</a:t>
            </a:r>
            <a:r>
              <a:rPr lang="ru-RU" sz="2200" b="1" i="1" dirty="0"/>
              <a:t>, </a:t>
            </a:r>
            <a:r>
              <a:rPr lang="ru-RU" sz="2200" b="1" i="1" dirty="0" err="1"/>
              <a:t>розложистість</a:t>
            </a:r>
            <a:r>
              <a:rPr lang="ru-RU" sz="2200" b="1" i="1" dirty="0"/>
              <a:t>);</a:t>
            </a:r>
          </a:p>
          <a:p>
            <a:r>
              <a:rPr lang="ru-RU" sz="2200" b="1" i="1" dirty="0" err="1" smtClean="0">
                <a:solidFill>
                  <a:srgbClr val="FF0000"/>
                </a:solidFill>
              </a:rPr>
              <a:t>Алітерація</a:t>
            </a:r>
            <a:r>
              <a:rPr lang="ru-RU" sz="2200" b="1" i="1" dirty="0" smtClean="0">
                <a:solidFill>
                  <a:srgbClr val="FF0000"/>
                </a:solidFill>
              </a:rPr>
              <a:t>:  </a:t>
            </a:r>
            <a:r>
              <a:rPr lang="ru-RU" sz="2200" b="1" i="1" dirty="0"/>
              <a:t>л, м, н, </a:t>
            </a:r>
            <a:r>
              <a:rPr lang="ru-RU" sz="2200" b="1" i="1" dirty="0" err="1"/>
              <a:t>в,р</a:t>
            </a:r>
            <a:r>
              <a:rPr lang="ru-RU" sz="2200" b="1" i="1" dirty="0"/>
              <a:t> (</a:t>
            </a:r>
            <a:r>
              <a:rPr lang="ru-RU" sz="2200" b="1" i="1" dirty="0" smtClean="0"/>
              <a:t> </a:t>
            </a:r>
            <a:r>
              <a:rPr lang="ru-RU" sz="2200" b="1" i="1" dirty="0" err="1"/>
              <a:t>дає</a:t>
            </a:r>
            <a:r>
              <a:rPr lang="ru-RU" sz="2200" b="1" i="1" dirty="0"/>
              <a:t> </a:t>
            </a:r>
            <a:r>
              <a:rPr lang="ru-RU" sz="2200" b="1" i="1" dirty="0" err="1"/>
              <a:t>можливості</a:t>
            </a:r>
            <a:r>
              <a:rPr lang="ru-RU" sz="2200" b="1" i="1" dirty="0"/>
              <a:t> </a:t>
            </a:r>
            <a:r>
              <a:rPr lang="ru-RU" sz="2200" b="1" i="1" dirty="0" err="1"/>
              <a:t>чергуватися</a:t>
            </a:r>
            <a:r>
              <a:rPr lang="ru-RU" sz="2200" b="1" i="1" dirty="0"/>
              <a:t> </a:t>
            </a:r>
            <a:r>
              <a:rPr lang="ru-RU" sz="2200" b="1" i="1" dirty="0" err="1"/>
              <a:t>ніжності</a:t>
            </a:r>
            <a:r>
              <a:rPr lang="ru-RU" sz="2200" b="1" i="1" dirty="0"/>
              <a:t> з </a:t>
            </a:r>
            <a:r>
              <a:rPr lang="ru-RU" sz="2200" b="1" i="1" dirty="0" err="1"/>
              <a:t>рішучістю</a:t>
            </a:r>
            <a:r>
              <a:rPr lang="ru-RU" sz="2200" b="1" i="1" dirty="0"/>
              <a:t>);</a:t>
            </a:r>
          </a:p>
          <a:p>
            <a:r>
              <a:rPr lang="ru-RU" sz="2200" b="1" i="1" dirty="0" err="1" smtClean="0">
                <a:solidFill>
                  <a:srgbClr val="FF0000"/>
                </a:solidFill>
              </a:rPr>
              <a:t>Рефрени</a:t>
            </a:r>
            <a:r>
              <a:rPr lang="ru-RU" sz="2200" b="1" i="1" dirty="0" smtClean="0">
                <a:solidFill>
                  <a:srgbClr val="FF0000"/>
                </a:solidFill>
              </a:rPr>
              <a:t>:  </a:t>
            </a:r>
            <a:r>
              <a:rPr lang="ru-RU" sz="2200" b="1" i="1" dirty="0" err="1" smtClean="0"/>
              <a:t>йде</a:t>
            </a:r>
            <a:r>
              <a:rPr lang="ru-RU" sz="2200" b="1" i="1" dirty="0" smtClean="0"/>
              <a:t> </a:t>
            </a:r>
            <a:r>
              <a:rPr lang="ru-RU" sz="2200" b="1" i="1" dirty="0"/>
              <a:t>весна </a:t>
            </a:r>
            <a:r>
              <a:rPr lang="ru-RU" sz="2200" b="1" i="1" dirty="0" err="1"/>
              <a:t>запашна</a:t>
            </a:r>
            <a:r>
              <a:rPr lang="ru-RU" sz="2200" b="1" i="1" dirty="0"/>
              <a:t>, </a:t>
            </a:r>
            <a:r>
              <a:rPr lang="ru-RU" sz="2200" b="1" i="1" dirty="0" err="1"/>
              <a:t>квітами</a:t>
            </a:r>
            <a:r>
              <a:rPr lang="ru-RU" sz="2200" b="1" i="1" dirty="0"/>
              <a:t>-перлами </a:t>
            </a:r>
            <a:r>
              <a:rPr lang="ru-RU" sz="2200" b="1" i="1" dirty="0" err="1"/>
              <a:t>закосичена</a:t>
            </a:r>
            <a:r>
              <a:rPr lang="ru-RU" sz="2200" b="1" i="1" dirty="0"/>
              <a:t>; </a:t>
            </a:r>
            <a:r>
              <a:rPr lang="ru-RU" sz="2200" b="1" i="1" dirty="0" err="1"/>
              <a:t>сміх</a:t>
            </a:r>
            <a:r>
              <a:rPr lang="ru-RU" sz="2200" b="1" i="1" dirty="0"/>
              <a:t> буде, плач буде </a:t>
            </a:r>
            <a:r>
              <a:rPr lang="ru-RU" sz="2200" b="1" i="1" dirty="0" err="1" smtClean="0"/>
              <a:t>перламутровий</a:t>
            </a:r>
            <a:r>
              <a:rPr lang="ru-RU" sz="2200" b="1" i="1" dirty="0" smtClean="0"/>
              <a:t>;</a:t>
            </a:r>
            <a:endParaRPr lang="ru-RU" sz="2200" b="1" i="1" dirty="0"/>
          </a:p>
          <a:p>
            <a:r>
              <a:rPr lang="ru-RU" sz="2200" b="1" i="1" dirty="0" err="1" smtClean="0">
                <a:solidFill>
                  <a:srgbClr val="FF0000"/>
                </a:solidFill>
              </a:rPr>
              <a:t>Інверсія</a:t>
            </a:r>
            <a:r>
              <a:rPr lang="ru-RU" sz="2200" b="1" i="1" dirty="0" smtClean="0">
                <a:solidFill>
                  <a:srgbClr val="FF0000"/>
                </a:solidFill>
              </a:rPr>
              <a:t>: </a:t>
            </a:r>
            <a:r>
              <a:rPr lang="ru-RU" sz="2200" b="1" i="1" dirty="0" smtClean="0"/>
              <a:t>Арфами</a:t>
            </a:r>
            <a:r>
              <a:rPr lang="ru-RU" sz="2200" b="1" i="1" dirty="0"/>
              <a:t>, арфами- </a:t>
            </a:r>
            <a:r>
              <a:rPr lang="ru-RU" sz="2200" b="1" i="1" dirty="0" err="1"/>
              <a:t>золотими</a:t>
            </a:r>
            <a:r>
              <a:rPr lang="ru-RU" sz="2200" b="1" i="1" dirty="0"/>
              <a:t>, </a:t>
            </a:r>
            <a:r>
              <a:rPr lang="ru-RU" sz="2200" b="1" i="1" dirty="0" err="1"/>
              <a:t>голосними</a:t>
            </a:r>
            <a:r>
              <a:rPr lang="ru-RU" sz="2200" b="1" i="1" dirty="0"/>
              <a:t> </a:t>
            </a:r>
            <a:r>
              <a:rPr lang="ru-RU" sz="2200" b="1" i="1" dirty="0" err="1"/>
              <a:t>обізвалися</a:t>
            </a:r>
            <a:r>
              <a:rPr lang="ru-RU" sz="2200" b="1" i="1" dirty="0"/>
              <a:t> </a:t>
            </a:r>
            <a:r>
              <a:rPr lang="ru-RU" sz="2200" b="1" i="1" dirty="0" err="1"/>
              <a:t>гаї</a:t>
            </a:r>
            <a:r>
              <a:rPr lang="ru-RU" sz="2200" b="1" i="1" dirty="0" smtClean="0"/>
              <a:t>;</a:t>
            </a:r>
          </a:p>
          <a:p>
            <a:r>
              <a:rPr lang="ru-RU" sz="2200" b="1" i="1" dirty="0" smtClean="0">
                <a:solidFill>
                  <a:srgbClr val="FF0000"/>
                </a:solidFill>
              </a:rPr>
              <a:t>Антитеза </a:t>
            </a:r>
            <a:r>
              <a:rPr lang="ru-RU" sz="2200" b="1" i="1" dirty="0" smtClean="0"/>
              <a:t>: </a:t>
            </a:r>
            <a:r>
              <a:rPr lang="ru-RU" sz="2200" b="1" i="1" dirty="0" err="1" smtClean="0"/>
              <a:t>сміх</a:t>
            </a:r>
            <a:r>
              <a:rPr lang="ru-RU" sz="2200" b="1" i="1" dirty="0" smtClean="0"/>
              <a:t> </a:t>
            </a:r>
            <a:r>
              <a:rPr lang="ru-RU" sz="2200" b="1" i="1" dirty="0"/>
              <a:t>буде, плач </a:t>
            </a:r>
            <a:r>
              <a:rPr lang="ru-RU" sz="2200" b="1" i="1" dirty="0" smtClean="0"/>
              <a:t>буде.</a:t>
            </a:r>
          </a:p>
          <a:p>
            <a:r>
              <a:rPr lang="ru-RU" sz="2200" b="1" i="1" dirty="0" err="1" smtClean="0">
                <a:solidFill>
                  <a:srgbClr val="FF0000"/>
                </a:solidFill>
              </a:rPr>
              <a:t>Символіка</a:t>
            </a:r>
            <a:r>
              <a:rPr lang="ru-RU" sz="2200" b="1" i="1" dirty="0" smtClean="0">
                <a:solidFill>
                  <a:srgbClr val="FF0000"/>
                </a:solidFill>
              </a:rPr>
              <a:t> :  </a:t>
            </a:r>
            <a:r>
              <a:rPr lang="ru-RU" sz="2200" b="1" i="1" dirty="0" err="1"/>
              <a:t>кораблі</a:t>
            </a:r>
            <a:r>
              <a:rPr lang="ru-RU" sz="2200" b="1" i="1" dirty="0"/>
              <a:t> – </a:t>
            </a:r>
            <a:r>
              <a:rPr lang="ru-RU" sz="2200" b="1" i="1" dirty="0" err="1"/>
              <a:t>мандри</a:t>
            </a:r>
            <a:r>
              <a:rPr lang="ru-RU" sz="2200" b="1" i="1" dirty="0"/>
              <a:t>, море – </a:t>
            </a:r>
            <a:r>
              <a:rPr lang="ru-RU" sz="2200" b="1" i="1" dirty="0" err="1"/>
              <a:t>безмежжя</a:t>
            </a:r>
            <a:r>
              <a:rPr lang="ru-RU" sz="2200" b="1" i="1" dirty="0"/>
              <a:t>, </a:t>
            </a:r>
            <a:r>
              <a:rPr lang="ru-RU" sz="2200" b="1" i="1" dirty="0" err="1"/>
              <a:t>бій</a:t>
            </a:r>
            <a:r>
              <a:rPr lang="ru-RU" sz="2200" b="1" i="1" dirty="0"/>
              <a:t> </a:t>
            </a:r>
            <a:r>
              <a:rPr lang="ru-RU" sz="2200" b="1" i="1" dirty="0" err="1"/>
              <a:t>вогневий</a:t>
            </a:r>
            <a:r>
              <a:rPr lang="ru-RU" sz="2200" b="1" i="1" dirty="0"/>
              <a:t> – </a:t>
            </a:r>
            <a:r>
              <a:rPr lang="ru-RU" sz="2200" b="1" i="1" dirty="0" err="1"/>
              <a:t>передчуття</a:t>
            </a:r>
            <a:r>
              <a:rPr lang="ru-RU" sz="2200" b="1" i="1" dirty="0"/>
              <a:t> </a:t>
            </a:r>
            <a:r>
              <a:rPr lang="ru-RU" sz="2200" b="1" i="1" dirty="0" err="1"/>
              <a:t>боротьби</a:t>
            </a:r>
            <a:r>
              <a:rPr lang="ru-RU" sz="2200" b="1" i="1" dirty="0"/>
              <a:t>; </a:t>
            </a:r>
            <a:r>
              <a:rPr lang="ru-RU" sz="2200" b="1" i="1" dirty="0" err="1"/>
              <a:t>блакитний</a:t>
            </a:r>
            <a:r>
              <a:rPr lang="ru-RU" sz="2200" b="1" i="1" dirty="0"/>
              <a:t> </a:t>
            </a:r>
            <a:r>
              <a:rPr lang="ru-RU" sz="2200" b="1" i="1" dirty="0" err="1"/>
              <a:t>колір</a:t>
            </a:r>
            <a:r>
              <a:rPr lang="ru-RU" sz="2200" b="1" i="1" dirty="0"/>
              <a:t> – </a:t>
            </a:r>
            <a:r>
              <a:rPr lang="ru-RU" sz="2200" b="1" i="1" dirty="0" err="1"/>
              <a:t>легкість</a:t>
            </a:r>
            <a:r>
              <a:rPr lang="ru-RU" sz="2200" b="1" i="1" dirty="0"/>
              <a:t>, </a:t>
            </a:r>
            <a:r>
              <a:rPr lang="ru-RU" sz="2200" b="1" i="1" dirty="0" err="1"/>
              <a:t>далечінь</a:t>
            </a:r>
            <a:r>
              <a:rPr lang="ru-RU" sz="2200" b="1" i="1" dirty="0"/>
              <a:t>; </a:t>
            </a:r>
            <a:r>
              <a:rPr lang="ru-RU" sz="2200" b="1" i="1" dirty="0" err="1"/>
              <a:t>вогневий</a:t>
            </a:r>
            <a:r>
              <a:rPr lang="ru-RU" sz="2200" b="1" i="1" dirty="0"/>
              <a:t> (</a:t>
            </a:r>
            <a:r>
              <a:rPr lang="ru-RU" sz="2200" b="1" i="1" dirty="0" err="1"/>
              <a:t>червоний</a:t>
            </a:r>
            <a:r>
              <a:rPr lang="ru-RU" sz="2200" b="1" i="1" dirty="0"/>
              <a:t>) – </a:t>
            </a:r>
            <a:r>
              <a:rPr lang="ru-RU" sz="2200" b="1" i="1" dirty="0" err="1"/>
              <a:t>хвилювання</a:t>
            </a:r>
            <a:r>
              <a:rPr lang="ru-RU" sz="2200" b="1" i="1" dirty="0"/>
              <a:t>; </a:t>
            </a:r>
            <a:r>
              <a:rPr lang="ru-RU" sz="2200" b="1" i="1" dirty="0" err="1"/>
              <a:t>золотий</a:t>
            </a:r>
            <a:r>
              <a:rPr lang="ru-RU" sz="2200" b="1" i="1" dirty="0"/>
              <a:t> – </a:t>
            </a:r>
            <a:r>
              <a:rPr lang="ru-RU" sz="2200" b="1" i="1" dirty="0" err="1"/>
              <a:t>багатство</a:t>
            </a:r>
            <a:r>
              <a:rPr lang="ru-RU" sz="2200" b="1" i="1" dirty="0"/>
              <a:t>, </a:t>
            </a:r>
            <a:r>
              <a:rPr lang="ru-RU" sz="2200" b="1" i="1" dirty="0" err="1"/>
              <a:t>радість</a:t>
            </a:r>
            <a:r>
              <a:rPr lang="ru-RU" sz="2200" b="1" i="1" dirty="0"/>
              <a:t>, </a:t>
            </a:r>
            <a:r>
              <a:rPr lang="ru-RU" sz="2200" b="1" i="1" dirty="0" err="1" smtClean="0"/>
              <a:t>життя</a:t>
            </a:r>
            <a:r>
              <a:rPr lang="ru-RU" sz="2200" b="1" i="1" dirty="0"/>
              <a:t>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5575793"/>
            <a:ext cx="2232248" cy="1193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82454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43608" y="116632"/>
            <a:ext cx="7992888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err="1" smtClean="0">
                <a:solidFill>
                  <a:srgbClr val="FF0000"/>
                </a:solidFill>
              </a:rPr>
              <a:t>Авторські</a:t>
            </a:r>
            <a:r>
              <a:rPr lang="ru-RU" sz="3200" b="1" i="1" dirty="0" smtClean="0">
                <a:solidFill>
                  <a:srgbClr val="FF0000"/>
                </a:solidFill>
              </a:rPr>
              <a:t> </a:t>
            </a:r>
            <a:r>
              <a:rPr lang="ru-RU" sz="3200" b="1" i="1" dirty="0" err="1" smtClean="0">
                <a:solidFill>
                  <a:srgbClr val="FF0000"/>
                </a:solidFill>
              </a:rPr>
              <a:t>неологізми</a:t>
            </a:r>
            <a:r>
              <a:rPr lang="ru-RU" sz="3200" b="1" i="1" dirty="0" smtClean="0"/>
              <a:t>:  </a:t>
            </a:r>
            <a:r>
              <a:rPr lang="ru-RU" sz="3200" b="1" i="1" dirty="0" err="1"/>
              <a:t>самодзвонними</a:t>
            </a:r>
            <a:r>
              <a:rPr lang="ru-RU" sz="3200" b="1" i="1" dirty="0"/>
              <a:t>, </a:t>
            </a:r>
            <a:r>
              <a:rPr lang="ru-RU" sz="3200" b="1" i="1" dirty="0" err="1" smtClean="0"/>
              <a:t>ніжнотонними</a:t>
            </a:r>
            <a:r>
              <a:rPr lang="ru-RU" sz="3200" b="1" i="1" dirty="0" smtClean="0"/>
              <a:t>;</a:t>
            </a:r>
            <a:endParaRPr lang="ru-RU" sz="3200" b="1" i="1" dirty="0"/>
          </a:p>
          <a:p>
            <a:r>
              <a:rPr lang="ru-RU" sz="3200" b="1" i="1" dirty="0" err="1" smtClean="0">
                <a:solidFill>
                  <a:srgbClr val="FF0000"/>
                </a:solidFill>
              </a:rPr>
              <a:t>Пестливі</a:t>
            </a:r>
            <a:r>
              <a:rPr lang="ru-RU" sz="3200" b="1" i="1" dirty="0" smtClean="0">
                <a:solidFill>
                  <a:srgbClr val="FF0000"/>
                </a:solidFill>
              </a:rPr>
              <a:t> слова: </a:t>
            </a:r>
            <a:r>
              <a:rPr lang="ru-RU" sz="3200" b="1" i="1" dirty="0" err="1" smtClean="0"/>
              <a:t>поточки</a:t>
            </a:r>
            <a:r>
              <a:rPr lang="ru-RU" sz="3200" b="1" i="1" dirty="0"/>
              <a:t>, </a:t>
            </a:r>
            <a:r>
              <a:rPr lang="ru-RU" sz="3200" b="1" i="1" dirty="0" err="1" smtClean="0"/>
              <a:t>дзвіночки</a:t>
            </a:r>
            <a:r>
              <a:rPr lang="ru-RU" sz="3200" b="1" i="1" dirty="0" smtClean="0"/>
              <a:t>;</a:t>
            </a:r>
            <a:endParaRPr lang="ru-RU" sz="3200" b="1" i="1" dirty="0"/>
          </a:p>
          <a:p>
            <a:r>
              <a:rPr lang="ru-RU" sz="3200" b="1" i="1" dirty="0" err="1" smtClean="0">
                <a:solidFill>
                  <a:srgbClr val="FF0000"/>
                </a:solidFill>
              </a:rPr>
              <a:t>Риторичні</a:t>
            </a:r>
            <a:r>
              <a:rPr lang="ru-RU" sz="3200" b="1" i="1" dirty="0" smtClean="0">
                <a:solidFill>
                  <a:srgbClr val="FF0000"/>
                </a:solidFill>
              </a:rPr>
              <a:t> оклики </a:t>
            </a:r>
            <a:r>
              <a:rPr lang="ru-RU" sz="3200" b="1" i="1" dirty="0" smtClean="0"/>
              <a:t>: Буде </a:t>
            </a:r>
            <a:r>
              <a:rPr lang="ru-RU" sz="3200" b="1" i="1" dirty="0" err="1"/>
              <a:t>бій</a:t>
            </a:r>
            <a:r>
              <a:rPr lang="ru-RU" sz="3200" b="1" i="1" dirty="0"/>
              <a:t>!, </a:t>
            </a:r>
            <a:r>
              <a:rPr lang="ru-RU" sz="3200" b="1" i="1" dirty="0" err="1"/>
              <a:t>вогневий</a:t>
            </a:r>
            <a:r>
              <a:rPr lang="ru-RU" sz="3200" b="1" i="1" dirty="0"/>
              <a:t>!, ой </a:t>
            </a:r>
            <a:r>
              <a:rPr lang="ru-RU" sz="3200" b="1" i="1" dirty="0" err="1"/>
              <a:t>одкрий</a:t>
            </a:r>
            <a:r>
              <a:rPr lang="ru-RU" sz="3200" b="1" i="1" dirty="0"/>
              <a:t> колос </a:t>
            </a:r>
            <a:r>
              <a:rPr lang="ru-RU" sz="3200" b="1" i="1" dirty="0" err="1"/>
              <a:t>вій</a:t>
            </a:r>
            <a:r>
              <a:rPr lang="ru-RU" sz="3200" b="1" i="1" dirty="0" smtClean="0"/>
              <a:t>!;</a:t>
            </a:r>
          </a:p>
          <a:p>
            <a:r>
              <a:rPr lang="ru-RU" sz="3200" b="1" i="1" dirty="0" err="1" smtClean="0">
                <a:solidFill>
                  <a:srgbClr val="FF0000"/>
                </a:solidFill>
              </a:rPr>
              <a:t>Поєднання</a:t>
            </a:r>
            <a:r>
              <a:rPr lang="ru-RU" sz="3200" b="1" i="1" dirty="0" smtClean="0">
                <a:solidFill>
                  <a:srgbClr val="FF0000"/>
                </a:solidFill>
              </a:rPr>
              <a:t> </a:t>
            </a:r>
            <a:r>
              <a:rPr lang="ru-RU" sz="3200" b="1" i="1" dirty="0" err="1">
                <a:solidFill>
                  <a:srgbClr val="FF0000"/>
                </a:solidFill>
              </a:rPr>
              <a:t>ознак</a:t>
            </a:r>
            <a:r>
              <a:rPr lang="ru-RU" sz="3200" b="1" i="1" dirty="0">
                <a:solidFill>
                  <a:srgbClr val="FF0000"/>
                </a:solidFill>
              </a:rPr>
              <a:t> </a:t>
            </a:r>
            <a:r>
              <a:rPr lang="ru-RU" sz="3200" b="1" i="1" dirty="0" err="1">
                <a:solidFill>
                  <a:srgbClr val="FF0000"/>
                </a:solidFill>
              </a:rPr>
              <a:t>різних</a:t>
            </a:r>
            <a:r>
              <a:rPr lang="ru-RU" sz="3200" b="1" i="1" dirty="0">
                <a:solidFill>
                  <a:srgbClr val="FF0000"/>
                </a:solidFill>
              </a:rPr>
              <a:t> </a:t>
            </a:r>
            <a:r>
              <a:rPr lang="ru-RU" sz="3200" b="1" i="1" dirty="0" err="1">
                <a:solidFill>
                  <a:srgbClr val="FF0000"/>
                </a:solidFill>
              </a:rPr>
              <a:t>стилів</a:t>
            </a:r>
            <a:r>
              <a:rPr lang="ru-RU" sz="3200" b="1" i="1" dirty="0"/>
              <a:t>: </a:t>
            </a:r>
            <a:r>
              <a:rPr lang="ru-RU" sz="3200" b="1" i="1" dirty="0" err="1">
                <a:solidFill>
                  <a:srgbClr val="7030A0"/>
                </a:solidFill>
              </a:rPr>
              <a:t>експресіонізму</a:t>
            </a:r>
            <a:r>
              <a:rPr lang="ru-RU" sz="3200" b="1" i="1" dirty="0"/>
              <a:t> ( </a:t>
            </a:r>
            <a:r>
              <a:rPr lang="ru-RU" sz="3200" b="1" i="1" dirty="0" err="1"/>
              <a:t>посилена</a:t>
            </a:r>
            <a:r>
              <a:rPr lang="ru-RU" sz="3200" b="1" i="1" dirty="0"/>
              <a:t> </a:t>
            </a:r>
            <a:r>
              <a:rPr lang="ru-RU" sz="3200" b="1" i="1" dirty="0" err="1"/>
              <a:t>увага</a:t>
            </a:r>
            <a:r>
              <a:rPr lang="ru-RU" sz="3200" b="1" i="1" dirty="0"/>
              <a:t> до </a:t>
            </a:r>
            <a:r>
              <a:rPr lang="ru-RU" sz="3200" b="1" i="1" dirty="0" err="1"/>
              <a:t>природи</a:t>
            </a:r>
            <a:r>
              <a:rPr lang="ru-RU" sz="3200" b="1" i="1" dirty="0"/>
              <a:t>, все в </a:t>
            </a:r>
            <a:r>
              <a:rPr lang="ru-RU" sz="3200" b="1" i="1" dirty="0" err="1"/>
              <a:t>ній</a:t>
            </a:r>
            <a:r>
              <a:rPr lang="ru-RU" sz="3200" b="1" i="1" dirty="0"/>
              <a:t> є </a:t>
            </a:r>
            <a:r>
              <a:rPr lang="ru-RU" sz="3200" b="1" i="1" dirty="0" err="1"/>
              <a:t>нерозривною</a:t>
            </a:r>
            <a:r>
              <a:rPr lang="ru-RU" sz="3200" b="1" i="1" dirty="0"/>
              <a:t> </a:t>
            </a:r>
            <a:r>
              <a:rPr lang="ru-RU" sz="3200" b="1" i="1" dirty="0" err="1"/>
              <a:t>цілістю</a:t>
            </a:r>
            <a:r>
              <a:rPr lang="ru-RU" sz="3200" b="1" i="1" dirty="0"/>
              <a:t>), </a:t>
            </a:r>
            <a:r>
              <a:rPr lang="ru-RU" sz="3200" b="1" i="1" dirty="0" err="1">
                <a:solidFill>
                  <a:srgbClr val="7030A0"/>
                </a:solidFill>
              </a:rPr>
              <a:t>імпресіонізму</a:t>
            </a:r>
            <a:r>
              <a:rPr lang="ru-RU" sz="3200" b="1" i="1" dirty="0"/>
              <a:t> ( </a:t>
            </a:r>
            <a:r>
              <a:rPr lang="ru-RU" sz="3200" b="1" i="1" dirty="0" err="1"/>
              <a:t>увага</a:t>
            </a:r>
            <a:r>
              <a:rPr lang="ru-RU" sz="3200" b="1" i="1" dirty="0"/>
              <a:t> до </a:t>
            </a:r>
            <a:r>
              <a:rPr lang="ru-RU" sz="3200" b="1" i="1" dirty="0" err="1"/>
              <a:t>кольорів</a:t>
            </a:r>
            <a:r>
              <a:rPr lang="ru-RU" sz="3200" b="1" i="1" dirty="0"/>
              <a:t>, </a:t>
            </a:r>
            <a:r>
              <a:rPr lang="ru-RU" sz="3200" b="1" i="1" dirty="0" err="1"/>
              <a:t>звуків</a:t>
            </a:r>
            <a:r>
              <a:rPr lang="ru-RU" sz="3200" b="1" i="1" dirty="0"/>
              <a:t>), </a:t>
            </a:r>
            <a:r>
              <a:rPr lang="ru-RU" sz="3200" b="1" i="1" dirty="0" err="1">
                <a:solidFill>
                  <a:srgbClr val="7030A0"/>
                </a:solidFill>
              </a:rPr>
              <a:t>символізму</a:t>
            </a:r>
            <a:r>
              <a:rPr lang="ru-RU" sz="3200" b="1" i="1" dirty="0"/>
              <a:t> ( </a:t>
            </a:r>
            <a:r>
              <a:rPr lang="ru-RU" sz="3200" b="1" i="1" dirty="0" err="1"/>
              <a:t>використання</a:t>
            </a:r>
            <a:r>
              <a:rPr lang="ru-RU" sz="3200" b="1" i="1" dirty="0"/>
              <a:t> </a:t>
            </a:r>
            <a:r>
              <a:rPr lang="ru-RU" sz="3200" b="1" i="1" dirty="0" err="1"/>
              <a:t>символів</a:t>
            </a:r>
            <a:r>
              <a:rPr lang="ru-RU" sz="3200" b="1" i="1" dirty="0"/>
              <a:t>), </a:t>
            </a:r>
            <a:r>
              <a:rPr lang="ru-RU" sz="3200" b="1" i="1" dirty="0">
                <a:solidFill>
                  <a:srgbClr val="7030A0"/>
                </a:solidFill>
              </a:rPr>
              <a:t>неоромантизму</a:t>
            </a:r>
            <a:r>
              <a:rPr lang="ru-RU" sz="3200" b="1" i="1" dirty="0"/>
              <a:t> ( </a:t>
            </a:r>
            <a:r>
              <a:rPr lang="ru-RU" sz="3200" b="1" i="1" dirty="0" err="1"/>
              <a:t>ліричний</a:t>
            </a:r>
            <a:r>
              <a:rPr lang="ru-RU" sz="3200" b="1" i="1" dirty="0"/>
              <a:t> герой – </a:t>
            </a:r>
            <a:r>
              <a:rPr lang="ru-RU" sz="3200" b="1" i="1" dirty="0" err="1"/>
              <a:t>мужня</a:t>
            </a:r>
            <a:r>
              <a:rPr lang="ru-RU" sz="3200" b="1" i="1" dirty="0"/>
              <a:t> </a:t>
            </a:r>
            <a:r>
              <a:rPr lang="ru-RU" sz="3200" b="1" i="1" dirty="0" err="1"/>
              <a:t>особистість</a:t>
            </a:r>
            <a:r>
              <a:rPr lang="ru-RU" sz="3200" b="1" i="1" dirty="0"/>
              <a:t>, </a:t>
            </a:r>
            <a:r>
              <a:rPr lang="ru-RU" sz="3200" b="1" i="1" dirty="0" err="1"/>
              <a:t>що</a:t>
            </a:r>
            <a:r>
              <a:rPr lang="ru-RU" sz="3200" b="1" i="1" dirty="0"/>
              <a:t> </a:t>
            </a:r>
            <a:r>
              <a:rPr lang="ru-RU" sz="3200" b="1" i="1" dirty="0" err="1"/>
              <a:t>прагне</a:t>
            </a:r>
            <a:r>
              <a:rPr lang="ru-RU" sz="3200" b="1" i="1" dirty="0"/>
              <a:t> </a:t>
            </a:r>
            <a:r>
              <a:rPr lang="ru-RU" sz="3200" b="1" i="1" dirty="0" err="1"/>
              <a:t>змін</a:t>
            </a:r>
            <a:r>
              <a:rPr lang="ru-RU" sz="3200" b="1" i="1" dirty="0"/>
              <a:t>, </a:t>
            </a:r>
            <a:r>
              <a:rPr lang="ru-RU" sz="3200" b="1" i="1" dirty="0" err="1"/>
              <a:t>пригод</a:t>
            </a:r>
            <a:r>
              <a:rPr lang="ru-RU" sz="3200" b="1" i="1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5943249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0"/>
            <a:ext cx="749808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«О панно </a:t>
            </a:r>
            <a:r>
              <a:rPr lang="ru-RU" b="1" dirty="0" err="1">
                <a:solidFill>
                  <a:srgbClr val="0070C0"/>
                </a:solidFill>
              </a:rPr>
              <a:t>І</a:t>
            </a:r>
            <a:r>
              <a:rPr lang="ru-RU" b="1" dirty="0" err="1" smtClean="0">
                <a:solidFill>
                  <a:srgbClr val="0070C0"/>
                </a:solidFill>
              </a:rPr>
              <a:t>нно</a:t>
            </a:r>
            <a:r>
              <a:rPr lang="ru-RU" b="1" dirty="0" smtClean="0">
                <a:solidFill>
                  <a:srgbClr val="0070C0"/>
                </a:solidFill>
              </a:rPr>
              <a:t>, панно </a:t>
            </a:r>
            <a:r>
              <a:rPr lang="ru-RU" b="1" dirty="0" err="1">
                <a:solidFill>
                  <a:srgbClr val="0070C0"/>
                </a:solidFill>
              </a:rPr>
              <a:t>І</a:t>
            </a:r>
            <a:r>
              <a:rPr lang="ru-RU" b="1" dirty="0" err="1" smtClean="0">
                <a:solidFill>
                  <a:srgbClr val="0070C0"/>
                </a:solidFill>
              </a:rPr>
              <a:t>нно</a:t>
            </a:r>
            <a:r>
              <a:rPr lang="ru-RU" b="1" dirty="0" smtClean="0">
                <a:solidFill>
                  <a:srgbClr val="0070C0"/>
                </a:solidFill>
              </a:rPr>
              <a:t>!»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23928" y="1124744"/>
            <a:ext cx="5004048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i="1" dirty="0" smtClean="0"/>
              <a:t>О панно </a:t>
            </a:r>
            <a:r>
              <a:rPr lang="ru-RU" sz="4400" b="1" i="1" dirty="0" err="1" smtClean="0"/>
              <a:t>Інно</a:t>
            </a:r>
            <a:r>
              <a:rPr lang="ru-RU" sz="4400" b="1" i="1" dirty="0" smtClean="0"/>
              <a:t>, панно </a:t>
            </a:r>
            <a:r>
              <a:rPr lang="ru-RU" sz="4400" b="1" i="1" dirty="0" err="1" smtClean="0"/>
              <a:t>Інно</a:t>
            </a:r>
            <a:r>
              <a:rPr lang="ru-RU" sz="4400" b="1" i="1" dirty="0" smtClean="0"/>
              <a:t>!</a:t>
            </a:r>
          </a:p>
          <a:p>
            <a:r>
              <a:rPr lang="ru-RU" sz="4400" b="1" i="1" dirty="0" smtClean="0"/>
              <a:t>Я – сам. </a:t>
            </a:r>
            <a:r>
              <a:rPr lang="ru-RU" sz="4400" b="1" i="1" dirty="0" err="1" smtClean="0"/>
              <a:t>Вікно</a:t>
            </a:r>
            <a:r>
              <a:rPr lang="ru-RU" sz="4400" b="1" i="1" dirty="0" smtClean="0"/>
              <a:t>. </a:t>
            </a:r>
            <a:r>
              <a:rPr lang="ru-RU" sz="4400" b="1" i="1" dirty="0" err="1" smtClean="0"/>
              <a:t>Сніги</a:t>
            </a:r>
            <a:r>
              <a:rPr lang="ru-RU" sz="4400" b="1" i="1" dirty="0" smtClean="0"/>
              <a:t>...</a:t>
            </a:r>
          </a:p>
          <a:p>
            <a:r>
              <a:rPr lang="ru-RU" sz="4400" b="1" i="1" dirty="0" smtClean="0"/>
              <a:t>Сестру я Вашу так любив – </a:t>
            </a:r>
          </a:p>
          <a:p>
            <a:r>
              <a:rPr lang="ru-RU" sz="4400" b="1" i="1" dirty="0" err="1" smtClean="0"/>
              <a:t>Дитинно</a:t>
            </a:r>
            <a:r>
              <a:rPr lang="ru-RU" sz="4400" b="1" i="1" dirty="0" smtClean="0"/>
              <a:t>, </a:t>
            </a:r>
            <a:r>
              <a:rPr lang="ru-RU" sz="4400" b="1" i="1" dirty="0" err="1" smtClean="0"/>
              <a:t>злото</a:t>
            </a:r>
            <a:r>
              <a:rPr lang="ru-RU" sz="4400" b="1" i="1" dirty="0" smtClean="0"/>
              <a:t>- </a:t>
            </a:r>
            <a:r>
              <a:rPr lang="ru-RU" sz="4400" b="1" i="1" dirty="0" err="1" smtClean="0"/>
              <a:t>цінно</a:t>
            </a:r>
            <a:r>
              <a:rPr lang="ru-RU" sz="4400" b="1" i="1" dirty="0" smtClean="0"/>
              <a:t>.</a:t>
            </a:r>
            <a:endParaRPr lang="ru-RU" sz="4400" b="1" i="1" dirty="0"/>
          </a:p>
        </p:txBody>
      </p:sp>
      <p:pic>
        <p:nvPicPr>
          <p:cNvPr id="5" name="Рисунок 4" descr="http://lib.znaimo.com.ua/tw_files2/urls_4/959/d-958864/958864_html_m3b84132b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052736"/>
            <a:ext cx="3456384" cy="52565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390204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310</TotalTime>
  <Words>1970</Words>
  <Application>Microsoft Office PowerPoint</Application>
  <PresentationFormat>Экран (4:3)</PresentationFormat>
  <Paragraphs>195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Солнцестояние</vt:lpstr>
      <vt:lpstr>Павло Григорович Тичина</vt:lpstr>
      <vt:lpstr>Презентация PowerPoint</vt:lpstr>
      <vt:lpstr>Презентация PowerPoint</vt:lpstr>
      <vt:lpstr>Портфоліо поета</vt:lpstr>
      <vt:lpstr>«Арфами, арфами…»</vt:lpstr>
      <vt:lpstr>Презентация PowerPoint</vt:lpstr>
      <vt:lpstr>Презентация PowerPoint</vt:lpstr>
      <vt:lpstr>Презентация PowerPoint</vt:lpstr>
      <vt:lpstr>«О панно Інно, панно Інно!»</vt:lpstr>
      <vt:lpstr>«О панно Інно, панно Інно!»(1915)</vt:lpstr>
      <vt:lpstr>Презентация PowerPoint</vt:lpstr>
      <vt:lpstr>        «Пам’яті тридцяти»</vt:lpstr>
      <vt:lpstr>«Пам’яті тридцяти» (1918)</vt:lpstr>
      <vt:lpstr>Презентация PowerPoint</vt:lpstr>
      <vt:lpstr>«Ви знаєте, як липа шелестить...»</vt:lpstr>
      <vt:lpstr>«Ви знаєте, як липа шелестить...» (1911)</vt:lpstr>
      <vt:lpstr>Презентация PowerPoint</vt:lpstr>
      <vt:lpstr>Кларнетизм</vt:lpstr>
      <vt:lpstr>Визначальні риси кларнетизму:</vt:lpstr>
      <vt:lpstr>         Вітаїстичність</vt:lpstr>
      <vt:lpstr>Є.Маланюк «Сучасники». Павлові  Тичині.</vt:lpstr>
      <vt:lpstr>Василь Стус «Феномен доби»</vt:lpstr>
      <vt:lpstr>Пам'ятник П.Тичині у с.Піски</vt:lpstr>
      <vt:lpstr> Могила П.Г.Тичини на Байковому  кладовищі</vt:lpstr>
      <vt:lpstr>Тестові завдання. Творчість П.Г.Тичини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Павло Григорович Тичина</dc:title>
  <dc:creator>Admin</dc:creator>
  <cp:lastModifiedBy>Admin</cp:lastModifiedBy>
  <cp:revision>38</cp:revision>
  <dcterms:created xsi:type="dcterms:W3CDTF">2014-06-11T16:21:36Z</dcterms:created>
  <dcterms:modified xsi:type="dcterms:W3CDTF">2014-06-18T13:31:46Z</dcterms:modified>
</cp:coreProperties>
</file>