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7" r:id="rId10"/>
    <p:sldId id="262" r:id="rId11"/>
    <p:sldId id="268" r:id="rId12"/>
    <p:sldId id="263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5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5B5BBF-1F17-4299-BA04-2C4F1D7B82B1}" type="doc">
      <dgm:prSet loTypeId="urn:microsoft.com/office/officeart/2005/8/layout/hList3" loCatId="list" qsTypeId="urn:microsoft.com/office/officeart/2005/8/quickstyle/3d2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095AA2AB-CC1C-4FEA-A3AD-7A951B54479C}">
      <dgm:prSet phldrT="[Текст]" custT="1"/>
      <dgm:spPr/>
      <dgm:t>
        <a:bodyPr/>
        <a:lstStyle/>
        <a:p>
          <a:r>
            <a:rPr lang="uk-UA" sz="4400" b="0" dirty="0" smtClean="0">
              <a:solidFill>
                <a:srgbClr val="0000CC"/>
              </a:solidFill>
              <a:latin typeface="+mj-lt"/>
            </a:rPr>
            <a:t>Портфоліо можна оформляти й за таким шаблоном:</a:t>
          </a:r>
          <a:endParaRPr lang="ru-RU" sz="4400" b="0" dirty="0">
            <a:solidFill>
              <a:srgbClr val="0000CC"/>
            </a:solidFill>
            <a:latin typeface="+mj-lt"/>
          </a:endParaRPr>
        </a:p>
      </dgm:t>
    </dgm:pt>
    <dgm:pt modelId="{7A51E53C-CF54-4072-8A21-8F7E0145D98B}" type="parTrans" cxnId="{842C7C4C-8BD1-41F9-890D-F65E68602B0D}">
      <dgm:prSet/>
      <dgm:spPr/>
      <dgm:t>
        <a:bodyPr/>
        <a:lstStyle/>
        <a:p>
          <a:endParaRPr lang="ru-RU"/>
        </a:p>
      </dgm:t>
    </dgm:pt>
    <dgm:pt modelId="{1E274737-22A9-4946-9E50-FAC2CEE0C03D}" type="sibTrans" cxnId="{842C7C4C-8BD1-41F9-890D-F65E68602B0D}">
      <dgm:prSet/>
      <dgm:spPr/>
      <dgm:t>
        <a:bodyPr/>
        <a:lstStyle/>
        <a:p>
          <a:endParaRPr lang="ru-RU"/>
        </a:p>
      </dgm:t>
    </dgm:pt>
    <dgm:pt modelId="{7E2B98F1-78B3-4D17-9351-83688A946ED7}">
      <dgm:prSet phldrT="[Текст]"/>
      <dgm:spPr/>
      <dgm:t>
        <a:bodyPr/>
        <a:lstStyle/>
        <a:p>
          <a:r>
            <a:rPr lang="uk-UA" i="1" dirty="0" smtClean="0">
              <a:solidFill>
                <a:srgbClr val="0000CC"/>
              </a:solidFill>
            </a:rPr>
            <a:t>Загальні відомості </a:t>
          </a:r>
          <a:endParaRPr lang="ru-RU" dirty="0" smtClean="0">
            <a:solidFill>
              <a:srgbClr val="0000CC"/>
            </a:solidFill>
          </a:endParaRPr>
        </a:p>
        <a:p>
          <a:r>
            <a:rPr lang="uk-UA" dirty="0" smtClean="0">
              <a:solidFill>
                <a:schemeClr val="tx1"/>
              </a:solidFill>
            </a:rPr>
            <a:t>Освіта </a:t>
          </a:r>
          <a:endParaRPr lang="ru-RU" dirty="0" smtClean="0">
            <a:solidFill>
              <a:schemeClr val="tx1"/>
            </a:solidFill>
          </a:endParaRPr>
        </a:p>
        <a:p>
          <a:r>
            <a:rPr lang="uk-UA" dirty="0" smtClean="0">
              <a:solidFill>
                <a:schemeClr val="tx1"/>
              </a:solidFill>
            </a:rPr>
            <a:t>Кваліфікація </a:t>
          </a:r>
          <a:endParaRPr lang="ru-RU" dirty="0" smtClean="0">
            <a:solidFill>
              <a:schemeClr val="tx1"/>
            </a:solidFill>
          </a:endParaRPr>
        </a:p>
        <a:p>
          <a:r>
            <a:rPr lang="uk-UA" dirty="0" smtClean="0">
              <a:solidFill>
                <a:schemeClr val="tx1"/>
              </a:solidFill>
            </a:rPr>
            <a:t>Спеціальність </a:t>
          </a:r>
          <a:endParaRPr lang="ru-RU" dirty="0" smtClean="0">
            <a:solidFill>
              <a:schemeClr val="tx1"/>
            </a:solidFill>
          </a:endParaRPr>
        </a:p>
        <a:p>
          <a:r>
            <a:rPr lang="uk-UA" dirty="0" smtClean="0">
              <a:solidFill>
                <a:schemeClr val="tx1"/>
              </a:solidFill>
            </a:rPr>
            <a:t>Місце роботи </a:t>
          </a:r>
          <a:endParaRPr lang="ru-RU" dirty="0" smtClean="0">
            <a:solidFill>
              <a:schemeClr val="tx1"/>
            </a:solidFill>
          </a:endParaRPr>
        </a:p>
        <a:p>
          <a:r>
            <a:rPr lang="uk-UA" dirty="0" smtClean="0">
              <a:solidFill>
                <a:schemeClr val="tx1"/>
              </a:solidFill>
            </a:rPr>
            <a:t>Стаж роботи </a:t>
          </a:r>
          <a:endParaRPr lang="ru-RU" dirty="0" smtClean="0">
            <a:solidFill>
              <a:schemeClr val="tx1"/>
            </a:solidFill>
          </a:endParaRPr>
        </a:p>
        <a:p>
          <a:r>
            <a:rPr lang="uk-UA" dirty="0" smtClean="0">
              <a:solidFill>
                <a:schemeClr val="tx1"/>
              </a:solidFill>
            </a:rPr>
            <a:t>Відомості про підвищення кваліфікації </a:t>
          </a:r>
          <a:endParaRPr lang="ru-RU" dirty="0" smtClean="0">
            <a:solidFill>
              <a:schemeClr val="tx1"/>
            </a:solidFill>
          </a:endParaRPr>
        </a:p>
        <a:p>
          <a:r>
            <a:rPr lang="uk-UA" dirty="0" smtClean="0">
              <a:solidFill>
                <a:schemeClr val="tx1"/>
              </a:solidFill>
            </a:rPr>
            <a:t>Нагороди та звання </a:t>
          </a:r>
          <a:endParaRPr lang="ru-RU" dirty="0">
            <a:solidFill>
              <a:schemeClr val="tx1"/>
            </a:solidFill>
          </a:endParaRPr>
        </a:p>
      </dgm:t>
    </dgm:pt>
    <dgm:pt modelId="{FD9A4DC6-1DDC-4EFE-BC9F-42A3308E0E88}" type="parTrans" cxnId="{EB192CC5-BD5C-46B4-AFB9-EC5C0E88165C}">
      <dgm:prSet/>
      <dgm:spPr/>
      <dgm:t>
        <a:bodyPr/>
        <a:lstStyle/>
        <a:p>
          <a:endParaRPr lang="ru-RU"/>
        </a:p>
      </dgm:t>
    </dgm:pt>
    <dgm:pt modelId="{CBCE2E73-FE75-4A15-BFD6-C21133837D60}" type="sibTrans" cxnId="{EB192CC5-BD5C-46B4-AFB9-EC5C0E88165C}">
      <dgm:prSet/>
      <dgm:spPr/>
      <dgm:t>
        <a:bodyPr/>
        <a:lstStyle/>
        <a:p>
          <a:endParaRPr lang="ru-RU"/>
        </a:p>
      </dgm:t>
    </dgm:pt>
    <dgm:pt modelId="{416D6BD8-1F72-4B21-9C7F-8435364F5269}">
      <dgm:prSet phldrT="[Текст]"/>
      <dgm:spPr/>
      <dgm:t>
        <a:bodyPr/>
        <a:lstStyle/>
        <a:p>
          <a:r>
            <a:rPr lang="uk-UA" i="1" dirty="0" smtClean="0">
              <a:solidFill>
                <a:srgbClr val="0000CC"/>
              </a:solidFill>
            </a:rPr>
            <a:t>Методична діяльність </a:t>
          </a:r>
          <a:endParaRPr lang="ru-RU" dirty="0" smtClean="0">
            <a:solidFill>
              <a:srgbClr val="0000CC"/>
            </a:solidFill>
          </a:endParaRPr>
        </a:p>
        <a:p>
          <a:r>
            <a:rPr lang="uk-UA" dirty="0" smtClean="0">
              <a:solidFill>
                <a:schemeClr val="tx1"/>
              </a:solidFill>
            </a:rPr>
            <a:t>Моделі уроків </a:t>
          </a:r>
          <a:endParaRPr lang="ru-RU" dirty="0" smtClean="0">
            <a:solidFill>
              <a:schemeClr val="tx1"/>
            </a:solidFill>
          </a:endParaRPr>
        </a:p>
        <a:p>
          <a:r>
            <a:rPr lang="uk-UA" dirty="0" smtClean="0">
              <a:solidFill>
                <a:schemeClr val="tx1"/>
              </a:solidFill>
            </a:rPr>
            <a:t>Плани уроків </a:t>
          </a:r>
          <a:endParaRPr lang="ru-RU" dirty="0" smtClean="0">
            <a:solidFill>
              <a:schemeClr val="tx1"/>
            </a:solidFill>
          </a:endParaRPr>
        </a:p>
        <a:p>
          <a:r>
            <a:rPr lang="uk-UA" dirty="0" smtClean="0">
              <a:solidFill>
                <a:schemeClr val="tx1"/>
              </a:solidFill>
            </a:rPr>
            <a:t>Розробки уроків з використанням мультимедійної дошки </a:t>
          </a:r>
          <a:endParaRPr lang="ru-RU" dirty="0" smtClean="0">
            <a:solidFill>
              <a:schemeClr val="tx1"/>
            </a:solidFill>
          </a:endParaRPr>
        </a:p>
        <a:p>
          <a:r>
            <a:rPr lang="uk-UA" dirty="0" smtClean="0">
              <a:solidFill>
                <a:schemeClr val="tx1"/>
              </a:solidFill>
            </a:rPr>
            <a:t>Мережеві сервіси в педагогічній практиці </a:t>
          </a:r>
          <a:endParaRPr lang="ru-RU" dirty="0" smtClean="0">
            <a:solidFill>
              <a:schemeClr val="tx1"/>
            </a:solidFill>
          </a:endParaRPr>
        </a:p>
        <a:p>
          <a:r>
            <a:rPr lang="uk-UA" dirty="0" smtClean="0">
              <a:solidFill>
                <a:schemeClr val="tx1"/>
              </a:solidFill>
            </a:rPr>
            <a:t>Публікації</a:t>
          </a:r>
          <a:endParaRPr lang="ru-RU" dirty="0">
            <a:solidFill>
              <a:schemeClr val="tx1"/>
            </a:solidFill>
          </a:endParaRPr>
        </a:p>
      </dgm:t>
    </dgm:pt>
    <dgm:pt modelId="{93D4FD4F-DF87-46F1-A0D5-D231E356C836}" type="parTrans" cxnId="{66CE72E4-1FD0-4364-950F-FDDC5A5713D4}">
      <dgm:prSet/>
      <dgm:spPr/>
      <dgm:t>
        <a:bodyPr/>
        <a:lstStyle/>
        <a:p>
          <a:endParaRPr lang="ru-RU"/>
        </a:p>
      </dgm:t>
    </dgm:pt>
    <dgm:pt modelId="{853670D7-3332-49A7-A926-568CFF6C91B0}" type="sibTrans" cxnId="{66CE72E4-1FD0-4364-950F-FDDC5A5713D4}">
      <dgm:prSet/>
      <dgm:spPr/>
      <dgm:t>
        <a:bodyPr/>
        <a:lstStyle/>
        <a:p>
          <a:endParaRPr lang="ru-RU"/>
        </a:p>
      </dgm:t>
    </dgm:pt>
    <dgm:pt modelId="{4BFF6AD2-810E-47D4-B38C-F3BC60931A8E}">
      <dgm:prSet phldrT="[Текст]"/>
      <dgm:spPr/>
      <dgm:t>
        <a:bodyPr/>
        <a:lstStyle/>
        <a:p>
          <a:r>
            <a:rPr lang="uk-UA" i="1" dirty="0" smtClean="0">
              <a:solidFill>
                <a:srgbClr val="0000CC"/>
              </a:solidFill>
            </a:rPr>
            <a:t>Освітня діяльність </a:t>
          </a:r>
          <a:endParaRPr lang="ru-RU" dirty="0" smtClean="0">
            <a:solidFill>
              <a:srgbClr val="0000CC"/>
            </a:solidFill>
          </a:endParaRPr>
        </a:p>
        <a:p>
          <a:r>
            <a:rPr lang="uk-UA" dirty="0" smtClean="0">
              <a:solidFill>
                <a:schemeClr val="tx1"/>
              </a:solidFill>
            </a:rPr>
            <a:t>Представлення творчих робіт учнів </a:t>
          </a:r>
          <a:endParaRPr lang="ru-RU" dirty="0" smtClean="0">
            <a:solidFill>
              <a:schemeClr val="tx1"/>
            </a:solidFill>
          </a:endParaRPr>
        </a:p>
        <a:p>
          <a:r>
            <a:rPr lang="uk-UA" dirty="0" smtClean="0">
              <a:solidFill>
                <a:schemeClr val="tx1"/>
              </a:solidFill>
            </a:rPr>
            <a:t>Науково-пошукові роботи учнів </a:t>
          </a:r>
          <a:endParaRPr lang="ru-RU" dirty="0" smtClean="0">
            <a:solidFill>
              <a:schemeClr val="tx1"/>
            </a:solidFill>
          </a:endParaRPr>
        </a:p>
        <a:p>
          <a:r>
            <a:rPr lang="uk-UA" dirty="0" smtClean="0">
              <a:solidFill>
                <a:schemeClr val="tx1"/>
              </a:solidFill>
            </a:rPr>
            <a:t>Результати участі учнів у олімпіадах, конкурсах, турнірах тощо </a:t>
          </a:r>
          <a:endParaRPr lang="ru-RU" dirty="0" smtClean="0">
            <a:solidFill>
              <a:schemeClr val="tx1"/>
            </a:solidFill>
          </a:endParaRPr>
        </a:p>
        <a:p>
          <a:r>
            <a:rPr lang="uk-UA" dirty="0" smtClean="0">
              <a:solidFill>
                <a:schemeClr val="tx1"/>
              </a:solidFill>
            </a:rPr>
            <a:t>Участь у шкільних заходах </a:t>
          </a:r>
          <a:endParaRPr lang="ru-RU" dirty="0" smtClean="0">
            <a:solidFill>
              <a:schemeClr val="tx1"/>
            </a:solidFill>
          </a:endParaRPr>
        </a:p>
        <a:p>
          <a:r>
            <a:rPr lang="uk-UA" dirty="0" smtClean="0">
              <a:solidFill>
                <a:schemeClr val="tx1"/>
              </a:solidFill>
            </a:rPr>
            <a:t>Сценарії позакласних заходів </a:t>
          </a:r>
          <a:endParaRPr lang="ru-RU" dirty="0">
            <a:solidFill>
              <a:schemeClr val="tx1"/>
            </a:solidFill>
          </a:endParaRPr>
        </a:p>
      </dgm:t>
    </dgm:pt>
    <dgm:pt modelId="{BC6005D4-7D10-4389-9647-A5E05A75E2EA}" type="parTrans" cxnId="{7F2EDE67-0DDF-422A-8CDF-31387A8E07EB}">
      <dgm:prSet/>
      <dgm:spPr/>
      <dgm:t>
        <a:bodyPr/>
        <a:lstStyle/>
        <a:p>
          <a:endParaRPr lang="ru-RU"/>
        </a:p>
      </dgm:t>
    </dgm:pt>
    <dgm:pt modelId="{DC4C3C87-E23F-40DC-BAEA-AA68D02BFE94}" type="sibTrans" cxnId="{7F2EDE67-0DDF-422A-8CDF-31387A8E07EB}">
      <dgm:prSet/>
      <dgm:spPr/>
      <dgm:t>
        <a:bodyPr/>
        <a:lstStyle/>
        <a:p>
          <a:endParaRPr lang="ru-RU"/>
        </a:p>
      </dgm:t>
    </dgm:pt>
    <dgm:pt modelId="{3B5469E8-D29B-418C-8807-50880526405E}">
      <dgm:prSet/>
      <dgm:spPr/>
      <dgm:t>
        <a:bodyPr/>
        <a:lstStyle/>
        <a:p>
          <a:r>
            <a:rPr lang="uk-UA" i="1" dirty="0" smtClean="0">
              <a:solidFill>
                <a:srgbClr val="0000CC"/>
              </a:solidFill>
            </a:rPr>
            <a:t>Творча діяльність </a:t>
          </a:r>
          <a:endParaRPr lang="ru-RU" dirty="0" smtClean="0">
            <a:solidFill>
              <a:srgbClr val="0000CC"/>
            </a:solidFill>
          </a:endParaRPr>
        </a:p>
        <a:p>
          <a:r>
            <a:rPr lang="uk-UA" dirty="0" smtClean="0">
              <a:solidFill>
                <a:schemeClr val="tx1"/>
              </a:solidFill>
            </a:rPr>
            <a:t>Самоосвіта </a:t>
          </a:r>
          <a:endParaRPr lang="ru-RU" dirty="0" smtClean="0">
            <a:solidFill>
              <a:schemeClr val="tx1"/>
            </a:solidFill>
          </a:endParaRPr>
        </a:p>
        <a:p>
          <a:r>
            <a:rPr lang="uk-UA" dirty="0" smtClean="0">
              <a:solidFill>
                <a:schemeClr val="tx1"/>
              </a:solidFill>
            </a:rPr>
            <a:t>Участь у семінарах, конкурсах </a:t>
          </a:r>
          <a:endParaRPr lang="ru-RU" dirty="0" smtClean="0">
            <a:solidFill>
              <a:schemeClr val="tx1"/>
            </a:solidFill>
          </a:endParaRPr>
        </a:p>
        <a:p>
          <a:r>
            <a:rPr lang="uk-UA" dirty="0" smtClean="0">
              <a:solidFill>
                <a:schemeClr val="tx1"/>
              </a:solidFill>
            </a:rPr>
            <a:t>Участь у роботі методичних об єднань </a:t>
          </a:r>
          <a:endParaRPr lang="ru-RU" dirty="0" smtClean="0">
            <a:solidFill>
              <a:schemeClr val="tx1"/>
            </a:solidFill>
          </a:endParaRPr>
        </a:p>
        <a:p>
          <a:r>
            <a:rPr lang="uk-UA" dirty="0" smtClean="0">
              <a:solidFill>
                <a:schemeClr val="tx1"/>
              </a:solidFill>
            </a:rPr>
            <a:t>Участь у експериментальній роботі </a:t>
          </a:r>
          <a:endParaRPr lang="ru-RU" dirty="0" smtClean="0">
            <a:solidFill>
              <a:schemeClr val="tx1"/>
            </a:solidFill>
          </a:endParaRPr>
        </a:p>
        <a:p>
          <a:r>
            <a:rPr lang="uk-UA" dirty="0" smtClean="0">
              <a:solidFill>
                <a:schemeClr val="tx1"/>
              </a:solidFill>
            </a:rPr>
            <a:t>Позакласні заходи </a:t>
          </a:r>
          <a:endParaRPr lang="ru-RU" dirty="0" smtClean="0">
            <a:solidFill>
              <a:schemeClr val="tx1"/>
            </a:solidFill>
          </a:endParaRPr>
        </a:p>
        <a:p>
          <a:r>
            <a:rPr lang="uk-UA" dirty="0" smtClean="0">
              <a:solidFill>
                <a:schemeClr val="tx1"/>
              </a:solidFill>
            </a:rPr>
            <a:t>Творчі роботи учителів  </a:t>
          </a:r>
          <a:endParaRPr lang="ru-RU" dirty="0">
            <a:solidFill>
              <a:schemeClr val="tx1"/>
            </a:solidFill>
          </a:endParaRPr>
        </a:p>
      </dgm:t>
    </dgm:pt>
    <dgm:pt modelId="{4A5E7716-4C15-4A0D-A5E6-ADB773E2DEF3}" type="parTrans" cxnId="{09D226BA-3976-4F90-8183-21AF59A40BF4}">
      <dgm:prSet/>
      <dgm:spPr/>
      <dgm:t>
        <a:bodyPr/>
        <a:lstStyle/>
        <a:p>
          <a:endParaRPr lang="ru-RU"/>
        </a:p>
      </dgm:t>
    </dgm:pt>
    <dgm:pt modelId="{C591CB63-3F59-4A07-890D-A6F2EB96C9F3}" type="sibTrans" cxnId="{09D226BA-3976-4F90-8183-21AF59A40BF4}">
      <dgm:prSet/>
      <dgm:spPr/>
      <dgm:t>
        <a:bodyPr/>
        <a:lstStyle/>
        <a:p>
          <a:endParaRPr lang="ru-RU"/>
        </a:p>
      </dgm:t>
    </dgm:pt>
    <dgm:pt modelId="{11B085BE-FB3F-4783-8D43-CCA4EC57023A}">
      <dgm:prSet/>
      <dgm:spPr/>
      <dgm:t>
        <a:bodyPr/>
        <a:lstStyle/>
        <a:p>
          <a:endParaRPr lang="ru-RU"/>
        </a:p>
      </dgm:t>
    </dgm:pt>
    <dgm:pt modelId="{61EF90D0-DF26-4868-B9C7-E1CDCDED06ED}" type="parTrans" cxnId="{D9289ECF-974E-412A-AD58-A71051C0D4BE}">
      <dgm:prSet/>
      <dgm:spPr/>
      <dgm:t>
        <a:bodyPr/>
        <a:lstStyle/>
        <a:p>
          <a:endParaRPr lang="ru-RU"/>
        </a:p>
      </dgm:t>
    </dgm:pt>
    <dgm:pt modelId="{7386786D-86D3-41C8-9652-A245DE66D6C6}" type="sibTrans" cxnId="{D9289ECF-974E-412A-AD58-A71051C0D4BE}">
      <dgm:prSet/>
      <dgm:spPr/>
      <dgm:t>
        <a:bodyPr/>
        <a:lstStyle/>
        <a:p>
          <a:endParaRPr lang="ru-RU"/>
        </a:p>
      </dgm:t>
    </dgm:pt>
    <dgm:pt modelId="{DB294DB1-6953-481E-82EF-C343FE17EA5F}" type="pres">
      <dgm:prSet presAssocID="{5C5B5BBF-1F17-4299-BA04-2C4F1D7B82B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082B687-8B97-40EC-A736-FEB3BDA4C7A4}" type="pres">
      <dgm:prSet presAssocID="{095AA2AB-CC1C-4FEA-A3AD-7A951B54479C}" presName="roof" presStyleLbl="dkBgShp" presStyleIdx="0" presStyleCnt="2"/>
      <dgm:spPr/>
      <dgm:t>
        <a:bodyPr/>
        <a:lstStyle/>
        <a:p>
          <a:endParaRPr lang="ru-RU"/>
        </a:p>
      </dgm:t>
    </dgm:pt>
    <dgm:pt modelId="{A80222BD-FCD5-49D7-A762-AF325D790FF0}" type="pres">
      <dgm:prSet presAssocID="{095AA2AB-CC1C-4FEA-A3AD-7A951B54479C}" presName="pillars" presStyleCnt="0"/>
      <dgm:spPr/>
    </dgm:pt>
    <dgm:pt modelId="{8972A004-1C24-472D-BB31-00EA48A07B4E}" type="pres">
      <dgm:prSet presAssocID="{095AA2AB-CC1C-4FEA-A3AD-7A951B54479C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CCF5E1-C08F-4F1D-97B9-764FB78731A0}" type="pres">
      <dgm:prSet presAssocID="{416D6BD8-1F72-4B21-9C7F-8435364F5269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110BB4-9A6D-4980-A1DF-56625C4DBF09}" type="pres">
      <dgm:prSet presAssocID="{4BFF6AD2-810E-47D4-B38C-F3BC60931A8E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896B6E-09F1-416F-B21B-D115C2B75073}" type="pres">
      <dgm:prSet presAssocID="{3B5469E8-D29B-418C-8807-50880526405E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385658-BDFB-4A8F-B24F-EBA15105AEBF}" type="pres">
      <dgm:prSet presAssocID="{095AA2AB-CC1C-4FEA-A3AD-7A951B54479C}" presName="base" presStyleLbl="dkBgShp" presStyleIdx="1" presStyleCnt="2"/>
      <dgm:spPr/>
    </dgm:pt>
  </dgm:ptLst>
  <dgm:cxnLst>
    <dgm:cxn modelId="{D9289ECF-974E-412A-AD58-A71051C0D4BE}" srcId="{5C5B5BBF-1F17-4299-BA04-2C4F1D7B82B1}" destId="{11B085BE-FB3F-4783-8D43-CCA4EC57023A}" srcOrd="1" destOrd="0" parTransId="{61EF90D0-DF26-4868-B9C7-E1CDCDED06ED}" sibTransId="{7386786D-86D3-41C8-9652-A245DE66D6C6}"/>
    <dgm:cxn modelId="{7721FDAA-C854-4533-85AC-8C1BCF512422}" type="presOf" srcId="{416D6BD8-1F72-4B21-9C7F-8435364F5269}" destId="{41CCF5E1-C08F-4F1D-97B9-764FB78731A0}" srcOrd="0" destOrd="0" presId="urn:microsoft.com/office/officeart/2005/8/layout/hList3"/>
    <dgm:cxn modelId="{66CE72E4-1FD0-4364-950F-FDDC5A5713D4}" srcId="{095AA2AB-CC1C-4FEA-A3AD-7A951B54479C}" destId="{416D6BD8-1F72-4B21-9C7F-8435364F5269}" srcOrd="1" destOrd="0" parTransId="{93D4FD4F-DF87-46F1-A0D5-D231E356C836}" sibTransId="{853670D7-3332-49A7-A926-568CFF6C91B0}"/>
    <dgm:cxn modelId="{C9A9B54F-201B-4159-8266-CE2258FD91B2}" type="presOf" srcId="{3B5469E8-D29B-418C-8807-50880526405E}" destId="{A8896B6E-09F1-416F-B21B-D115C2B75073}" srcOrd="0" destOrd="0" presId="urn:microsoft.com/office/officeart/2005/8/layout/hList3"/>
    <dgm:cxn modelId="{612ACAAD-93E5-474A-B8EB-4E75058563D5}" type="presOf" srcId="{7E2B98F1-78B3-4D17-9351-83688A946ED7}" destId="{8972A004-1C24-472D-BB31-00EA48A07B4E}" srcOrd="0" destOrd="0" presId="urn:microsoft.com/office/officeart/2005/8/layout/hList3"/>
    <dgm:cxn modelId="{C72938DB-33DC-4964-A509-D65B05CB96D6}" type="presOf" srcId="{5C5B5BBF-1F17-4299-BA04-2C4F1D7B82B1}" destId="{DB294DB1-6953-481E-82EF-C343FE17EA5F}" srcOrd="0" destOrd="0" presId="urn:microsoft.com/office/officeart/2005/8/layout/hList3"/>
    <dgm:cxn modelId="{7F2EDE67-0DDF-422A-8CDF-31387A8E07EB}" srcId="{095AA2AB-CC1C-4FEA-A3AD-7A951B54479C}" destId="{4BFF6AD2-810E-47D4-B38C-F3BC60931A8E}" srcOrd="2" destOrd="0" parTransId="{BC6005D4-7D10-4389-9647-A5E05A75E2EA}" sibTransId="{DC4C3C87-E23F-40DC-BAEA-AA68D02BFE94}"/>
    <dgm:cxn modelId="{842C7C4C-8BD1-41F9-890D-F65E68602B0D}" srcId="{5C5B5BBF-1F17-4299-BA04-2C4F1D7B82B1}" destId="{095AA2AB-CC1C-4FEA-A3AD-7A951B54479C}" srcOrd="0" destOrd="0" parTransId="{7A51E53C-CF54-4072-8A21-8F7E0145D98B}" sibTransId="{1E274737-22A9-4946-9E50-FAC2CEE0C03D}"/>
    <dgm:cxn modelId="{18A3BEE5-C669-44F2-AF1D-1F0290B657CD}" type="presOf" srcId="{4BFF6AD2-810E-47D4-B38C-F3BC60931A8E}" destId="{09110BB4-9A6D-4980-A1DF-56625C4DBF09}" srcOrd="0" destOrd="0" presId="urn:microsoft.com/office/officeart/2005/8/layout/hList3"/>
    <dgm:cxn modelId="{A37A8C38-A2C5-421E-98C5-C7180424FB2E}" type="presOf" srcId="{095AA2AB-CC1C-4FEA-A3AD-7A951B54479C}" destId="{7082B687-8B97-40EC-A736-FEB3BDA4C7A4}" srcOrd="0" destOrd="0" presId="urn:microsoft.com/office/officeart/2005/8/layout/hList3"/>
    <dgm:cxn modelId="{09D226BA-3976-4F90-8183-21AF59A40BF4}" srcId="{095AA2AB-CC1C-4FEA-A3AD-7A951B54479C}" destId="{3B5469E8-D29B-418C-8807-50880526405E}" srcOrd="3" destOrd="0" parTransId="{4A5E7716-4C15-4A0D-A5E6-ADB773E2DEF3}" sibTransId="{C591CB63-3F59-4A07-890D-A6F2EB96C9F3}"/>
    <dgm:cxn modelId="{EB192CC5-BD5C-46B4-AFB9-EC5C0E88165C}" srcId="{095AA2AB-CC1C-4FEA-A3AD-7A951B54479C}" destId="{7E2B98F1-78B3-4D17-9351-83688A946ED7}" srcOrd="0" destOrd="0" parTransId="{FD9A4DC6-1DDC-4EFE-BC9F-42A3308E0E88}" sibTransId="{CBCE2E73-FE75-4A15-BFD6-C21133837D60}"/>
    <dgm:cxn modelId="{5CF0FBD0-D807-492A-BC8A-74290BD4CFDA}" type="presParOf" srcId="{DB294DB1-6953-481E-82EF-C343FE17EA5F}" destId="{7082B687-8B97-40EC-A736-FEB3BDA4C7A4}" srcOrd="0" destOrd="0" presId="urn:microsoft.com/office/officeart/2005/8/layout/hList3"/>
    <dgm:cxn modelId="{656E5880-848B-4921-86A1-585BE593A5C7}" type="presParOf" srcId="{DB294DB1-6953-481E-82EF-C343FE17EA5F}" destId="{A80222BD-FCD5-49D7-A762-AF325D790FF0}" srcOrd="1" destOrd="0" presId="urn:microsoft.com/office/officeart/2005/8/layout/hList3"/>
    <dgm:cxn modelId="{5B1D02AD-9960-46E0-B9EB-29C509E400D2}" type="presParOf" srcId="{A80222BD-FCD5-49D7-A762-AF325D790FF0}" destId="{8972A004-1C24-472D-BB31-00EA48A07B4E}" srcOrd="0" destOrd="0" presId="urn:microsoft.com/office/officeart/2005/8/layout/hList3"/>
    <dgm:cxn modelId="{6F0646BD-76B1-44EB-A990-4E5FEDDCD9D4}" type="presParOf" srcId="{A80222BD-FCD5-49D7-A762-AF325D790FF0}" destId="{41CCF5E1-C08F-4F1D-97B9-764FB78731A0}" srcOrd="1" destOrd="0" presId="urn:microsoft.com/office/officeart/2005/8/layout/hList3"/>
    <dgm:cxn modelId="{12BDF06C-B415-483C-8B7B-144C2BD8198A}" type="presParOf" srcId="{A80222BD-FCD5-49D7-A762-AF325D790FF0}" destId="{09110BB4-9A6D-4980-A1DF-56625C4DBF09}" srcOrd="2" destOrd="0" presId="urn:microsoft.com/office/officeart/2005/8/layout/hList3"/>
    <dgm:cxn modelId="{FD43B306-133A-493D-9C31-6175A6E5D73F}" type="presParOf" srcId="{A80222BD-FCD5-49D7-A762-AF325D790FF0}" destId="{A8896B6E-09F1-416F-B21B-D115C2B75073}" srcOrd="3" destOrd="0" presId="urn:microsoft.com/office/officeart/2005/8/layout/hList3"/>
    <dgm:cxn modelId="{C215E088-5446-45E7-9960-057EBC84F3C3}" type="presParOf" srcId="{DB294DB1-6953-481E-82EF-C343FE17EA5F}" destId="{A5385658-BDFB-4A8F-B24F-EBA15105AEBF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82B687-8B97-40EC-A736-FEB3BDA4C7A4}">
      <dsp:nvSpPr>
        <dsp:cNvPr id="0" name=""/>
        <dsp:cNvSpPr/>
      </dsp:nvSpPr>
      <dsp:spPr>
        <a:xfrm>
          <a:off x="0" y="0"/>
          <a:ext cx="7643866" cy="1735943"/>
        </a:xfrm>
        <a:prstGeom prst="rect">
          <a:avLst/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  <a:bevelB w="88900" h="1217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b="0" kern="1200" dirty="0" smtClean="0">
              <a:solidFill>
                <a:srgbClr val="0000CC"/>
              </a:solidFill>
              <a:latin typeface="+mj-lt"/>
            </a:rPr>
            <a:t>Портфоліо можна оформляти й за таким шаблоном:</a:t>
          </a:r>
          <a:endParaRPr lang="ru-RU" sz="4400" b="0" kern="1200" dirty="0">
            <a:solidFill>
              <a:srgbClr val="0000CC"/>
            </a:solidFill>
            <a:latin typeface="+mj-lt"/>
          </a:endParaRPr>
        </a:p>
      </dsp:txBody>
      <dsp:txXfrm>
        <a:off x="0" y="0"/>
        <a:ext cx="7643866" cy="1735943"/>
      </dsp:txXfrm>
    </dsp:sp>
    <dsp:sp modelId="{8972A004-1C24-472D-BB31-00EA48A07B4E}">
      <dsp:nvSpPr>
        <dsp:cNvPr id="0" name=""/>
        <dsp:cNvSpPr/>
      </dsp:nvSpPr>
      <dsp:spPr>
        <a:xfrm>
          <a:off x="0" y="1735943"/>
          <a:ext cx="1910966" cy="3645481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i="1" kern="1200" dirty="0" smtClean="0">
              <a:solidFill>
                <a:srgbClr val="0000CC"/>
              </a:solidFill>
            </a:rPr>
            <a:t>Загальні відомості </a:t>
          </a:r>
          <a:endParaRPr lang="ru-RU" sz="1500" kern="1200" dirty="0" smtClean="0">
            <a:solidFill>
              <a:srgbClr val="0000CC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solidFill>
                <a:schemeClr val="tx1"/>
              </a:solidFill>
            </a:rPr>
            <a:t>Освіта </a:t>
          </a:r>
          <a:endParaRPr lang="ru-RU" sz="15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solidFill>
                <a:schemeClr val="tx1"/>
              </a:solidFill>
            </a:rPr>
            <a:t>Кваліфікація </a:t>
          </a:r>
          <a:endParaRPr lang="ru-RU" sz="15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solidFill>
                <a:schemeClr val="tx1"/>
              </a:solidFill>
            </a:rPr>
            <a:t>Спеціальність </a:t>
          </a:r>
          <a:endParaRPr lang="ru-RU" sz="15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solidFill>
                <a:schemeClr val="tx1"/>
              </a:solidFill>
            </a:rPr>
            <a:t>Місце роботи </a:t>
          </a:r>
          <a:endParaRPr lang="ru-RU" sz="15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solidFill>
                <a:schemeClr val="tx1"/>
              </a:solidFill>
            </a:rPr>
            <a:t>Стаж роботи </a:t>
          </a:r>
          <a:endParaRPr lang="ru-RU" sz="15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solidFill>
                <a:schemeClr val="tx1"/>
              </a:solidFill>
            </a:rPr>
            <a:t>Відомості про підвищення кваліфікації </a:t>
          </a:r>
          <a:endParaRPr lang="ru-RU" sz="15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solidFill>
                <a:schemeClr val="tx1"/>
              </a:solidFill>
            </a:rPr>
            <a:t>Нагороди та звання 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0" y="1735943"/>
        <a:ext cx="1910966" cy="3645481"/>
      </dsp:txXfrm>
    </dsp:sp>
    <dsp:sp modelId="{41CCF5E1-C08F-4F1D-97B9-764FB78731A0}">
      <dsp:nvSpPr>
        <dsp:cNvPr id="0" name=""/>
        <dsp:cNvSpPr/>
      </dsp:nvSpPr>
      <dsp:spPr>
        <a:xfrm>
          <a:off x="1910966" y="1735943"/>
          <a:ext cx="1910966" cy="3645481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4086"/>
                <a:satOff val="4306"/>
                <a:lumOff val="468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4086"/>
                <a:satOff val="4306"/>
                <a:lumOff val="468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4086"/>
                <a:satOff val="4306"/>
                <a:lumOff val="468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i="1" kern="1200" dirty="0" smtClean="0">
              <a:solidFill>
                <a:srgbClr val="0000CC"/>
              </a:solidFill>
            </a:rPr>
            <a:t>Методична діяльність </a:t>
          </a:r>
          <a:endParaRPr lang="ru-RU" sz="1500" kern="1200" dirty="0" smtClean="0">
            <a:solidFill>
              <a:srgbClr val="0000CC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solidFill>
                <a:schemeClr val="tx1"/>
              </a:solidFill>
            </a:rPr>
            <a:t>Моделі уроків </a:t>
          </a:r>
          <a:endParaRPr lang="ru-RU" sz="15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solidFill>
                <a:schemeClr val="tx1"/>
              </a:solidFill>
            </a:rPr>
            <a:t>Плани уроків </a:t>
          </a:r>
          <a:endParaRPr lang="ru-RU" sz="15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solidFill>
                <a:schemeClr val="tx1"/>
              </a:solidFill>
            </a:rPr>
            <a:t>Розробки уроків з використанням мультимедійної дошки </a:t>
          </a:r>
          <a:endParaRPr lang="ru-RU" sz="15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solidFill>
                <a:schemeClr val="tx1"/>
              </a:solidFill>
            </a:rPr>
            <a:t>Мережеві сервіси в педагогічній практиці </a:t>
          </a:r>
          <a:endParaRPr lang="ru-RU" sz="15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solidFill>
                <a:schemeClr val="tx1"/>
              </a:solidFill>
            </a:rPr>
            <a:t>Публікації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1910966" y="1735943"/>
        <a:ext cx="1910966" cy="3645481"/>
      </dsp:txXfrm>
    </dsp:sp>
    <dsp:sp modelId="{09110BB4-9A6D-4980-A1DF-56625C4DBF09}">
      <dsp:nvSpPr>
        <dsp:cNvPr id="0" name=""/>
        <dsp:cNvSpPr/>
      </dsp:nvSpPr>
      <dsp:spPr>
        <a:xfrm>
          <a:off x="3821932" y="1735943"/>
          <a:ext cx="1910966" cy="3645481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8173"/>
                <a:satOff val="8613"/>
                <a:lumOff val="9359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8173"/>
                <a:satOff val="8613"/>
                <a:lumOff val="9359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8173"/>
                <a:satOff val="8613"/>
                <a:lumOff val="93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i="1" kern="1200" dirty="0" smtClean="0">
              <a:solidFill>
                <a:srgbClr val="0000CC"/>
              </a:solidFill>
            </a:rPr>
            <a:t>Освітня діяльність </a:t>
          </a:r>
          <a:endParaRPr lang="ru-RU" sz="1500" kern="1200" dirty="0" smtClean="0">
            <a:solidFill>
              <a:srgbClr val="0000CC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solidFill>
                <a:schemeClr val="tx1"/>
              </a:solidFill>
            </a:rPr>
            <a:t>Представлення творчих робіт учнів </a:t>
          </a:r>
          <a:endParaRPr lang="ru-RU" sz="15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solidFill>
                <a:schemeClr val="tx1"/>
              </a:solidFill>
            </a:rPr>
            <a:t>Науково-пошукові роботи учнів </a:t>
          </a:r>
          <a:endParaRPr lang="ru-RU" sz="15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solidFill>
                <a:schemeClr val="tx1"/>
              </a:solidFill>
            </a:rPr>
            <a:t>Результати участі учнів у олімпіадах, конкурсах, турнірах тощо </a:t>
          </a:r>
          <a:endParaRPr lang="ru-RU" sz="15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solidFill>
                <a:schemeClr val="tx1"/>
              </a:solidFill>
            </a:rPr>
            <a:t>Участь у шкільних заходах </a:t>
          </a:r>
          <a:endParaRPr lang="ru-RU" sz="15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solidFill>
                <a:schemeClr val="tx1"/>
              </a:solidFill>
            </a:rPr>
            <a:t>Сценарії позакласних заходів 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3821932" y="1735943"/>
        <a:ext cx="1910966" cy="3645481"/>
      </dsp:txXfrm>
    </dsp:sp>
    <dsp:sp modelId="{A8896B6E-09F1-416F-B21B-D115C2B75073}">
      <dsp:nvSpPr>
        <dsp:cNvPr id="0" name=""/>
        <dsp:cNvSpPr/>
      </dsp:nvSpPr>
      <dsp:spPr>
        <a:xfrm>
          <a:off x="5732899" y="1735943"/>
          <a:ext cx="1910966" cy="3645481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12259"/>
                <a:satOff val="12919"/>
                <a:lumOff val="14039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12259"/>
                <a:satOff val="12919"/>
                <a:lumOff val="14039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12259"/>
                <a:satOff val="12919"/>
                <a:lumOff val="1403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i="1" kern="1200" dirty="0" smtClean="0">
              <a:solidFill>
                <a:srgbClr val="0000CC"/>
              </a:solidFill>
            </a:rPr>
            <a:t>Творча діяльність </a:t>
          </a:r>
          <a:endParaRPr lang="ru-RU" sz="1500" kern="1200" dirty="0" smtClean="0">
            <a:solidFill>
              <a:srgbClr val="0000CC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solidFill>
                <a:schemeClr val="tx1"/>
              </a:solidFill>
            </a:rPr>
            <a:t>Самоосвіта </a:t>
          </a:r>
          <a:endParaRPr lang="ru-RU" sz="15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solidFill>
                <a:schemeClr val="tx1"/>
              </a:solidFill>
            </a:rPr>
            <a:t>Участь у семінарах, конкурсах </a:t>
          </a:r>
          <a:endParaRPr lang="ru-RU" sz="15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solidFill>
                <a:schemeClr val="tx1"/>
              </a:solidFill>
            </a:rPr>
            <a:t>Участь у роботі методичних об єднань </a:t>
          </a:r>
          <a:endParaRPr lang="ru-RU" sz="15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solidFill>
                <a:schemeClr val="tx1"/>
              </a:solidFill>
            </a:rPr>
            <a:t>Участь у експериментальній роботі </a:t>
          </a:r>
          <a:endParaRPr lang="ru-RU" sz="15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solidFill>
                <a:schemeClr val="tx1"/>
              </a:solidFill>
            </a:rPr>
            <a:t>Позакласні заходи </a:t>
          </a:r>
          <a:endParaRPr lang="ru-RU" sz="1500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solidFill>
                <a:schemeClr val="tx1"/>
              </a:solidFill>
            </a:rPr>
            <a:t>Творчі роботи учителів  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5732899" y="1735943"/>
        <a:ext cx="1910966" cy="3645481"/>
      </dsp:txXfrm>
    </dsp:sp>
    <dsp:sp modelId="{A5385658-BDFB-4A8F-B24F-EBA15105AEBF}">
      <dsp:nvSpPr>
        <dsp:cNvPr id="0" name=""/>
        <dsp:cNvSpPr/>
      </dsp:nvSpPr>
      <dsp:spPr>
        <a:xfrm>
          <a:off x="0" y="5381424"/>
          <a:ext cx="7643866" cy="405053"/>
        </a:xfrm>
        <a:prstGeom prst="rect">
          <a:avLst/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  <a:bevelB w="88900" h="1217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0395D9C-3FA2-4067-A08E-2B376A625E04}" type="datetimeFigureOut">
              <a:rPr lang="ru-RU"/>
              <a:pPr>
                <a:defRPr/>
              </a:pPr>
              <a:t>31.07.2014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199619B-73BD-4EFD-AFDB-217116C0A6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B5A6D-5D72-4C41-93C6-1F9FB3269348}" type="datetimeFigureOut">
              <a:rPr lang="ru-RU"/>
              <a:pPr>
                <a:defRPr/>
              </a:pPr>
              <a:t>31.07.2014</a:t>
            </a:fld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5D960-A7CE-4CB4-9F8B-F968567702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388-999D-489A-B206-DB6957ECB88C}" type="datetimeFigureOut">
              <a:rPr lang="ru-RU"/>
              <a:pPr>
                <a:defRPr/>
              </a:pPr>
              <a:t>31.07.2014</a:t>
            </a:fld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103BE-44C0-4F86-9EE2-7B7ED00D2D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55664-6D6D-44F6-882C-CFA9CCE9790D}" type="datetimeFigureOut">
              <a:rPr lang="ru-RU"/>
              <a:pPr>
                <a:defRPr/>
              </a:pPr>
              <a:t>31.07.2014</a:t>
            </a:fld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96A44-4A1D-47CE-8BFA-C4DBEA6E29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0488A-5DCE-4A3D-8CF7-3EDEDE1FA357}" type="datetimeFigureOut">
              <a:rPr lang="ru-RU"/>
              <a:pPr>
                <a:defRPr/>
              </a:pPr>
              <a:t>31.07.2014</a:t>
            </a:fld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89793-3214-441E-B3B7-DF162C9D12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C0CFB-3899-4813-B3E7-A431F9DA89CF}" type="datetimeFigureOut">
              <a:rPr lang="ru-RU"/>
              <a:pPr>
                <a:defRPr/>
              </a:pPr>
              <a:t>31.07.2014</a:t>
            </a:fld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96DC0-FA7D-485C-BF99-2BF1271CA4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92553-BFE8-4E1E-B30E-D1BACF32CAA0}" type="datetimeFigureOut">
              <a:rPr lang="ru-RU"/>
              <a:pPr>
                <a:defRPr/>
              </a:pPr>
              <a:t>31.07.2014</a:t>
            </a:fld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491C2-7B42-4D40-A0EF-C52BCBE780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B1023-4AB2-4A58-8839-275384F36339}" type="datetimeFigureOut">
              <a:rPr lang="ru-RU"/>
              <a:pPr>
                <a:defRPr/>
              </a:pPr>
              <a:t>31.07.2014</a:t>
            </a:fld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EDEF8-4632-4213-BE3B-7B64950CF0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EDF0BF-1D23-403B-A866-95FAA74551A5}" type="datetimeFigureOut">
              <a:rPr lang="ru-RU"/>
              <a:pPr>
                <a:defRPr/>
              </a:pPr>
              <a:t>31.07.2014</a:t>
            </a:fld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E59EC-758B-4AF2-ABE1-D4AF72631D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568AB-2C32-471B-9B15-924159D33479}" type="datetimeFigureOut">
              <a:rPr lang="ru-RU"/>
              <a:pPr>
                <a:defRPr/>
              </a:pPr>
              <a:t>31.07.2014</a:t>
            </a:fld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E10C8-258C-464F-8DEC-AD10E45C8E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20F68-835C-41BA-9B9A-74EAFBE8BA47}" type="datetimeFigureOut">
              <a:rPr lang="ru-RU"/>
              <a:pPr>
                <a:defRPr/>
              </a:pPr>
              <a:t>31.07.2014</a:t>
            </a:fld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4CC85-A3A4-48EC-9BBC-662C281596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Нажмите кнопку, чтобы изменить стиль основного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Нажмите кнопку, чтобы изменить стили основного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AE13F76-C188-4FE1-9E1C-C3BDA2C227FF}" type="datetimeFigureOut">
              <a:rPr lang="ru-RU"/>
              <a:pPr>
                <a:defRPr/>
              </a:pPr>
              <a:t>31.07.2014</a:t>
            </a:fld>
            <a:endParaRPr lang="ru-RU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00B1F01-DC7C-4F7F-B9ED-2238D6E3FA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ransition spd="med">
    <p:fade thruBlk="1"/>
  </p:transition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Monotype Corsiva" pitchFamily="66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Monotype Corsiva" pitchFamily="66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Monotype Corsiva" pitchFamily="66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Monotype Corsiva" pitchFamily="66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550" y="692150"/>
            <a:ext cx="7572375" cy="5019675"/>
          </a:xfrm>
        </p:spPr>
        <p:txBody>
          <a:bodyPr>
            <a:noAutofit/>
          </a:bodyPr>
          <a:lstStyle/>
          <a:p>
            <a:r>
              <a:rPr lang="uk-UA" sz="5400" i="1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Портфоліо учителя </a:t>
            </a:r>
            <a:br>
              <a:rPr lang="uk-UA" sz="5400" i="1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uk-UA" sz="5400" i="1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як засіб самоорганізації та саморозвитку особистості</a:t>
            </a:r>
            <a:r>
              <a:rPr lang="ru-RU" sz="540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540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40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Творча група вчителів української мови і літератури</a:t>
            </a:r>
            <a:br>
              <a:rPr lang="ru-RU" sz="240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ru-RU" sz="240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Керівник Кривенко Ольга Олександрівна 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2"/>
          <p:cNvSpPr>
            <a:spLocks noGrp="1"/>
          </p:cNvSpPr>
          <p:nvPr>
            <p:ph idx="1"/>
          </p:nvPr>
        </p:nvSpPr>
        <p:spPr>
          <a:xfrm>
            <a:off x="642938" y="857250"/>
            <a:ext cx="6215062" cy="5072063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sz="1600" smtClean="0">
                <a:solidFill>
                  <a:srgbClr val="0000CC"/>
                </a:solidFill>
              </a:rPr>
              <a:t>		</a:t>
            </a:r>
            <a:r>
              <a:rPr lang="ru-RU" sz="1600" smtClean="0"/>
              <a:t>У </a:t>
            </a:r>
            <a:r>
              <a:rPr lang="uk-UA" sz="1600" smtClean="0"/>
              <a:t>першому розділі</a:t>
            </a:r>
            <a:r>
              <a:rPr lang="en-US" sz="1600" smtClean="0"/>
              <a:t> </a:t>
            </a:r>
            <a:r>
              <a:rPr lang="uk-UA" sz="1600" b="1" i="1" smtClean="0">
                <a:solidFill>
                  <a:srgbClr val="0000CC"/>
                </a:solidFill>
              </a:rPr>
              <a:t>«Моя педагогічна концепція» </a:t>
            </a:r>
            <a:r>
              <a:rPr lang="uk-UA" sz="1600" smtClean="0"/>
              <a:t>повно і точно формулюються погляди вчителя на професію, учнів, процеси навчання і виховання. Мета педагогічної концепції – виявити ціннісні орієнтири і направленість педагога, його мотивацію, основну і змістову мету в роботі. </a:t>
            </a:r>
            <a:endParaRPr lang="ru-RU" sz="1600" smtClean="0"/>
          </a:p>
          <a:p>
            <a:pPr algn="just">
              <a:buFontTx/>
              <a:buNone/>
            </a:pPr>
            <a:r>
              <a:rPr lang="en-US" sz="1600" smtClean="0"/>
              <a:t>		</a:t>
            </a:r>
            <a:r>
              <a:rPr lang="uk-UA" sz="1600" smtClean="0"/>
              <a:t>У цьому ж розділі дається обґрунтування вибору педагогічних технологій, методик, прийомів навчання і виховання учнів, а також описуються етапи роботи з впровадження технологій і методик. </a:t>
            </a:r>
            <a:endParaRPr lang="ru-RU" sz="1600" smtClean="0"/>
          </a:p>
          <a:p>
            <a:pPr algn="just">
              <a:buFontTx/>
              <a:buNone/>
            </a:pPr>
            <a:r>
              <a:rPr lang="en-US" sz="1600" smtClean="0"/>
              <a:t>		</a:t>
            </a:r>
            <a:r>
              <a:rPr lang="uk-UA" sz="1600" smtClean="0"/>
              <a:t>Наприклад, назву концепції можна сформулювати так: «Моя творча педагогіка», «Мої педагогічні університети» і т.д.</a:t>
            </a:r>
            <a:endParaRPr lang="ru-RU" sz="1600" smtClean="0"/>
          </a:p>
          <a:p>
            <a:pPr algn="just">
              <a:buFontTx/>
              <a:buNone/>
            </a:pPr>
            <a:r>
              <a:rPr lang="en-US" sz="1600" smtClean="0">
                <a:solidFill>
                  <a:srgbClr val="0000CC"/>
                </a:solidFill>
              </a:rPr>
              <a:t>		</a:t>
            </a:r>
            <a:r>
              <a:rPr lang="uk-UA" sz="1600" smtClean="0"/>
              <a:t>У другому розділі </a:t>
            </a:r>
            <a:r>
              <a:rPr lang="uk-UA" sz="1600" b="1" i="1" smtClean="0">
                <a:solidFill>
                  <a:srgbClr val="0000CC"/>
                </a:solidFill>
              </a:rPr>
              <a:t>«Конструктор уроку» </a:t>
            </a:r>
            <a:r>
              <a:rPr lang="uk-UA" sz="1600" smtClean="0"/>
              <a:t>розміщуються матеріали, які ілюструють роботу, що базується на описаній технології. Це плани уроків, методичні розробки за темами, технологічні карти уроків, відеозаписи уроків тощо. </a:t>
            </a:r>
            <a:endParaRPr lang="ru-RU" sz="1600" smtClean="0"/>
          </a:p>
          <a:p>
            <a:pPr algn="just">
              <a:buFontTx/>
              <a:buNone/>
            </a:pPr>
            <a:r>
              <a:rPr lang="en-US" sz="1600" smtClean="0"/>
              <a:t>		</a:t>
            </a:r>
            <a:endParaRPr lang="ru-RU" sz="160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2"/>
          <p:cNvSpPr>
            <a:spLocks noGrp="1"/>
          </p:cNvSpPr>
          <p:nvPr>
            <p:ph idx="1"/>
          </p:nvPr>
        </p:nvSpPr>
        <p:spPr>
          <a:xfrm>
            <a:off x="785813" y="1143000"/>
            <a:ext cx="6000750" cy="4286250"/>
          </a:xfrm>
        </p:spPr>
        <p:txBody>
          <a:bodyPr/>
          <a:lstStyle/>
          <a:p>
            <a:pPr algn="just">
              <a:buFontTx/>
              <a:buNone/>
            </a:pPr>
            <a:r>
              <a:rPr lang="uk-UA" sz="1600" smtClean="0">
                <a:solidFill>
                  <a:srgbClr val="0000CC"/>
                </a:solidFill>
              </a:rPr>
              <a:t>		</a:t>
            </a:r>
            <a:r>
              <a:rPr lang="uk-UA" sz="1600" smtClean="0"/>
              <a:t>У наступному розділі</a:t>
            </a:r>
            <a:r>
              <a:rPr lang="uk-UA" sz="1600" smtClean="0">
                <a:solidFill>
                  <a:srgbClr val="0000CC"/>
                </a:solidFill>
              </a:rPr>
              <a:t> </a:t>
            </a:r>
            <a:r>
              <a:rPr lang="uk-UA" sz="1600" b="1" i="1" smtClean="0">
                <a:solidFill>
                  <a:srgbClr val="0000CC"/>
                </a:solidFill>
              </a:rPr>
              <a:t>«Карта педагогічної активності»</a:t>
            </a:r>
            <a:r>
              <a:rPr lang="uk-UA" sz="1600" smtClean="0"/>
              <a:t> дається план самоосвіти, матеріали виступів на педагогічних радах, конференціях, семінарах; результати участі у конкурсах, проведення майстер-класів, перелік публікацій. Тут можна розмістити і таблицю досягнень вчителя.</a:t>
            </a:r>
            <a:endParaRPr lang="ru-RU" sz="1600" smtClean="0"/>
          </a:p>
          <a:p>
            <a:pPr algn="just">
              <a:buFontTx/>
              <a:buNone/>
            </a:pPr>
            <a:r>
              <a:rPr lang="en-US" sz="1600" smtClean="0"/>
              <a:t>		</a:t>
            </a:r>
            <a:r>
              <a:rPr lang="uk-UA" sz="1600" smtClean="0"/>
              <a:t>У четвертому розділі </a:t>
            </a:r>
            <a:r>
              <a:rPr lang="uk-UA" sz="1600" b="1" i="1" smtClean="0">
                <a:solidFill>
                  <a:srgbClr val="0000CC"/>
                </a:solidFill>
              </a:rPr>
              <a:t>«Мій досвід» </a:t>
            </a:r>
            <a:r>
              <a:rPr lang="uk-UA" sz="1600" smtClean="0"/>
              <a:t>подається інформація про узагальнення та поширення вчителем власного педагогічного досвіду. </a:t>
            </a:r>
            <a:endParaRPr lang="ru-RU" sz="1600" smtClean="0"/>
          </a:p>
          <a:p>
            <a:pPr algn="just">
              <a:buFontTx/>
              <a:buNone/>
            </a:pPr>
            <a:r>
              <a:rPr lang="en-US" sz="1600" smtClean="0"/>
              <a:t>		</a:t>
            </a:r>
            <a:r>
              <a:rPr lang="uk-UA" sz="1600" smtClean="0"/>
              <a:t>Розділ </a:t>
            </a:r>
            <a:r>
              <a:rPr lang="uk-UA" sz="1600" b="1" i="1" smtClean="0">
                <a:solidFill>
                  <a:srgbClr val="0000CC"/>
                </a:solidFill>
              </a:rPr>
              <a:t>«Мої досягнення» </a:t>
            </a:r>
            <a:r>
              <a:rPr lang="uk-UA" sz="1600" smtClean="0"/>
              <a:t>включає документи, які відображають офіційну оцінку діяльності педагога. Це характеристики, результати атестації, олімпіад, конкурсів тощо. В цьому розділі подаються документи, які відображають рівень освіти вчителя, сертифікати, посвідчення, грамоти тощо.</a:t>
            </a:r>
            <a:endParaRPr lang="ru-RU" sz="1600" smtClean="0"/>
          </a:p>
          <a:p>
            <a:endParaRPr lang="ru-RU" sz="160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1000100" y="571480"/>
          <a:ext cx="7643866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000125" y="685800"/>
            <a:ext cx="7643813" cy="731838"/>
          </a:xfrm>
        </p:spPr>
        <p:txBody>
          <a:bodyPr/>
          <a:lstStyle/>
          <a:p>
            <a:r>
              <a:rPr lang="uk-UA" b="1" smtClean="0">
                <a:solidFill>
                  <a:srgbClr val="0000CC"/>
                </a:solidFill>
              </a:rPr>
              <a:t>Мета ведення портфоліо вчителем:</a:t>
            </a:r>
            <a:endParaRPr lang="ru-RU" smtClean="0">
              <a:solidFill>
                <a:srgbClr val="0000CC"/>
              </a:solidFill>
            </a:endParaRP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1071563" y="1600200"/>
            <a:ext cx="5715000" cy="4525963"/>
          </a:xfrm>
        </p:spPr>
        <p:txBody>
          <a:bodyPr/>
          <a:lstStyle/>
          <a:p>
            <a:pPr algn="just">
              <a:buClr>
                <a:srgbClr val="0000CC"/>
              </a:buClr>
              <a:buFont typeface="Wingdings" pitchFamily="2" charset="2"/>
              <a:buChar char="ü"/>
            </a:pPr>
            <a:r>
              <a:rPr lang="uk-UA" sz="2200" smtClean="0"/>
              <a:t>систематизація досвіду;</a:t>
            </a:r>
            <a:endParaRPr lang="ru-RU" sz="2200" smtClean="0"/>
          </a:p>
          <a:p>
            <a:pPr algn="just">
              <a:buClr>
                <a:srgbClr val="0000CC"/>
              </a:buClr>
              <a:buFont typeface="Wingdings" pitchFamily="2" charset="2"/>
              <a:buChar char="ü"/>
            </a:pPr>
            <a:r>
              <a:rPr lang="uk-UA" sz="2200" smtClean="0"/>
              <a:t>чітке визначення напрямів розвитку, що полегшує самоосвіту або консультування з боку колег і адміністрації;</a:t>
            </a:r>
            <a:endParaRPr lang="ru-RU" sz="2200" smtClean="0"/>
          </a:p>
          <a:p>
            <a:pPr algn="just">
              <a:buClr>
                <a:srgbClr val="0000CC"/>
              </a:buClr>
              <a:buFont typeface="Wingdings" pitchFamily="2" charset="2"/>
              <a:buChar char="ü"/>
            </a:pPr>
            <a:r>
              <a:rPr lang="uk-UA" sz="2200" smtClean="0"/>
              <a:t>об'єктивніша оцінка професійних умінь;</a:t>
            </a:r>
            <a:endParaRPr lang="ru-RU" sz="2200" smtClean="0"/>
          </a:p>
          <a:p>
            <a:pPr algn="just">
              <a:buClr>
                <a:srgbClr val="0000CC"/>
              </a:buClr>
              <a:buFont typeface="Wingdings" pitchFamily="2" charset="2"/>
              <a:buChar char="ü"/>
            </a:pPr>
            <a:r>
              <a:rPr lang="uk-UA" sz="2200" smtClean="0"/>
              <a:t>допомога в атестації, в отриманні вищої категорії, вищої посади при участі в конкурсі.</a:t>
            </a:r>
            <a:endParaRPr lang="ru-RU" sz="2200" smtClean="0"/>
          </a:p>
          <a:p>
            <a:pPr algn="just">
              <a:buClr>
                <a:srgbClr val="0000CC"/>
              </a:buClr>
            </a:pPr>
            <a:endParaRPr lang="ru-RU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000125" y="685800"/>
            <a:ext cx="7643813" cy="731838"/>
          </a:xfrm>
        </p:spPr>
        <p:txBody>
          <a:bodyPr/>
          <a:lstStyle/>
          <a:p>
            <a:r>
              <a:rPr lang="uk-UA" b="1" smtClean="0">
                <a:solidFill>
                  <a:srgbClr val="0000CC"/>
                </a:solidFill>
              </a:rPr>
              <a:t>Правила складання портфоліо:</a:t>
            </a:r>
            <a:endParaRPr lang="ru-RU" smtClean="0">
              <a:solidFill>
                <a:srgbClr val="0000CC"/>
              </a:solidFill>
            </a:endParaRP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1000125" y="1600200"/>
            <a:ext cx="5786438" cy="4525963"/>
          </a:xfrm>
        </p:spPr>
        <p:txBody>
          <a:bodyPr/>
          <a:lstStyle/>
          <a:p>
            <a:pPr algn="just">
              <a:buClr>
                <a:srgbClr val="0000CC"/>
              </a:buClr>
              <a:buFont typeface="Wingdings" pitchFamily="2" charset="2"/>
              <a:buChar char="ü"/>
            </a:pPr>
            <a:r>
              <a:rPr lang="uk-UA" sz="1600" smtClean="0"/>
              <a:t>якомога точніше сформулювати портфоліо, самокритично оцінивши свої можливості і здібності;</a:t>
            </a:r>
            <a:endParaRPr lang="ru-RU" sz="1600" smtClean="0"/>
          </a:p>
          <a:p>
            <a:pPr algn="just">
              <a:buClr>
                <a:srgbClr val="0000CC"/>
              </a:buClr>
              <a:buFont typeface="Wingdings" pitchFamily="2" charset="2"/>
              <a:buChar char="ü"/>
            </a:pPr>
            <a:r>
              <a:rPr lang="uk-UA" sz="1600" smtClean="0"/>
              <a:t>визначити вигляд і структуру портфоліо, види рефлексії і критерії оцінки;</a:t>
            </a:r>
            <a:endParaRPr lang="ru-RU" sz="1600" smtClean="0"/>
          </a:p>
          <a:p>
            <a:pPr algn="just">
              <a:buClr>
                <a:srgbClr val="0000CC"/>
              </a:buClr>
              <a:buFont typeface="Wingdings" pitchFamily="2" charset="2"/>
              <a:buChar char="ü"/>
            </a:pPr>
            <a:r>
              <a:rPr lang="uk-UA" sz="1600" smtClean="0"/>
              <a:t>зібрати наявні документи і матеріали і розташувати їх в певному порядку; скласти перелік;</a:t>
            </a:r>
            <a:endParaRPr lang="ru-RU" sz="1600" smtClean="0"/>
          </a:p>
          <a:p>
            <a:pPr algn="just">
              <a:buClr>
                <a:srgbClr val="0000CC"/>
              </a:buClr>
              <a:buFont typeface="Wingdings" pitchFamily="2" charset="2"/>
              <a:buChar char="ü"/>
            </a:pPr>
            <a:r>
              <a:rPr lang="uk-UA" sz="1600" smtClean="0"/>
              <a:t>всі документи повинні бути датовані, у них повинні бути вказані посади і звання рецензентів, авторів, які пишуть рекомендації за результатами портфоліо (наприклад, до атестації);</a:t>
            </a:r>
            <a:endParaRPr lang="ru-RU" sz="1600" smtClean="0"/>
          </a:p>
          <a:p>
            <a:pPr algn="just">
              <a:buClr>
                <a:srgbClr val="0000CC"/>
              </a:buClr>
              <a:buFont typeface="Wingdings" pitchFamily="2" charset="2"/>
              <a:buChar char="ü"/>
            </a:pPr>
            <a:r>
              <a:rPr lang="uk-UA" sz="1600" smtClean="0"/>
              <a:t>важливо періодично поповнювати портфоліо відповідними документами і відстежувати результати роботи відповідно до поставлених цілей;</a:t>
            </a:r>
            <a:endParaRPr lang="ru-RU" sz="1600" smtClean="0"/>
          </a:p>
          <a:p>
            <a:pPr algn="just">
              <a:buClr>
                <a:srgbClr val="0000CC"/>
              </a:buClr>
              <a:buFont typeface="Wingdings" pitchFamily="2" charset="2"/>
              <a:buChar char="ü"/>
            </a:pPr>
            <a:r>
              <a:rPr lang="uk-UA" sz="1600" smtClean="0"/>
              <a:t>вказати джерела, що використані для роботи для роботи інформації, описувати засоби і методи роботи.</a:t>
            </a:r>
            <a:endParaRPr lang="ru-RU" sz="1600" smtClean="0"/>
          </a:p>
          <a:p>
            <a:pPr algn="just">
              <a:buFontTx/>
              <a:buNone/>
            </a:pPr>
            <a:r>
              <a:rPr lang="uk-UA" sz="1600" smtClean="0"/>
              <a:t> </a:t>
            </a:r>
            <a:endParaRPr lang="ru-RU" sz="1600" smtClean="0"/>
          </a:p>
          <a:p>
            <a:pPr algn="just">
              <a:buFontTx/>
              <a:buNone/>
            </a:pPr>
            <a:r>
              <a:rPr lang="uk-UA" sz="1600" b="1" smtClean="0"/>
              <a:t> </a:t>
            </a:r>
            <a:endParaRPr lang="ru-RU" sz="160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1000125" y="685800"/>
            <a:ext cx="7643813" cy="731838"/>
          </a:xfrm>
        </p:spPr>
        <p:txBody>
          <a:bodyPr/>
          <a:lstStyle/>
          <a:p>
            <a:r>
              <a:rPr lang="uk-UA" sz="2800" b="1" smtClean="0">
                <a:solidFill>
                  <a:srgbClr val="0000CC"/>
                </a:solidFill>
              </a:rPr>
              <a:t>Традиційно портфоліо складається з трьох розділів:</a:t>
            </a:r>
            <a:endParaRPr lang="ru-RU" sz="2800" b="1" smtClean="0">
              <a:solidFill>
                <a:srgbClr val="00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25" y="1714500"/>
            <a:ext cx="5715000" cy="4525963"/>
          </a:xfrm>
        </p:spPr>
        <p:txBody>
          <a:bodyPr>
            <a:normAutofit fontScale="55000" lnSpcReduction="20000"/>
          </a:bodyPr>
          <a:lstStyle/>
          <a:p>
            <a:pPr algn="just">
              <a:buFontTx/>
              <a:buNone/>
              <a:defRPr/>
            </a:pPr>
            <a:r>
              <a:rPr lang="uk-UA" b="1" dirty="0" smtClean="0"/>
              <a:t>		Портфоліо </a:t>
            </a:r>
            <a:r>
              <a:rPr lang="uk-UA" b="1" dirty="0"/>
              <a:t>документів</a:t>
            </a:r>
            <a:r>
              <a:rPr lang="uk-UA" dirty="0"/>
              <a:t> – це  портфель сертифікованих (задокументованих) освітніх досягнень. Тут можуть бути: диплом, різноманітні посвідчення, сертифікати, документи про участь в конкурсах, грамоти </a:t>
            </a:r>
            <a:r>
              <a:rPr lang="uk-UA" dirty="0" smtClean="0"/>
              <a:t>тощо.</a:t>
            </a:r>
            <a:r>
              <a:rPr lang="ru-RU" dirty="0" smtClean="0"/>
              <a:t> </a:t>
            </a:r>
            <a:r>
              <a:rPr lang="uk-UA" dirty="0" smtClean="0"/>
              <a:t>Це </a:t>
            </a:r>
            <a:r>
              <a:rPr lang="uk-UA" dirty="0"/>
              <a:t>дає можливість як кількісної так і якісної оцінки матеріалів портфоліо та діяльності вчителя. Однак портфоліо документів дає уявлення про результати, але не описує процес індивідуального розвитку спеціаліста.</a:t>
            </a:r>
            <a:endParaRPr lang="ru-RU" dirty="0"/>
          </a:p>
          <a:p>
            <a:pPr algn="just">
              <a:buFontTx/>
              <a:buNone/>
              <a:defRPr/>
            </a:pPr>
            <a:r>
              <a:rPr lang="uk-UA" dirty="0"/>
              <a:t> </a:t>
            </a:r>
            <a:endParaRPr lang="ru-RU" dirty="0"/>
          </a:p>
          <a:p>
            <a:pPr algn="just">
              <a:buFontTx/>
              <a:buNone/>
              <a:defRPr/>
            </a:pPr>
            <a:r>
              <a:rPr lang="uk-UA" b="1" dirty="0" smtClean="0"/>
              <a:t>		Портфоліо робіт</a:t>
            </a:r>
            <a:r>
              <a:rPr lang="uk-UA" dirty="0" smtClean="0"/>
              <a:t> – зібрання різних творчих, проектних, дослідницьких робіт, плани-конспекти уроків, друковані матеріали, власні методичні розробки, виступи, доповіді тощо. Дане портфоліо дає якісну оцінку за заданими параметрами: повнота, різноманітність, динаміка творчої активності, направленість інтересів тощо.  </a:t>
            </a:r>
            <a:endParaRPr lang="ru-RU" dirty="0"/>
          </a:p>
          <a:p>
            <a:pPr algn="just">
              <a:buFontTx/>
              <a:buNone/>
              <a:defRPr/>
            </a:pPr>
            <a:r>
              <a:rPr lang="uk-UA" dirty="0"/>
              <a:t> </a:t>
            </a:r>
            <a:endParaRPr lang="ru-RU" dirty="0"/>
          </a:p>
          <a:p>
            <a:pPr algn="just">
              <a:buFontTx/>
              <a:buNone/>
              <a:defRPr/>
            </a:pPr>
            <a:r>
              <a:rPr lang="uk-UA" b="1" dirty="0" smtClean="0"/>
              <a:t>		Портфоліо відгуків</a:t>
            </a:r>
            <a:r>
              <a:rPr lang="uk-UA" dirty="0" smtClean="0"/>
              <a:t> – включає самооцінювання  власних робіт, оцінки колег, учнів, батьків, працівників відділу освіти, резюме, рецензії тощо.</a:t>
            </a:r>
            <a:endParaRPr lang="ru-RU" dirty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1000125" y="785813"/>
            <a:ext cx="7643813" cy="1000125"/>
          </a:xfrm>
        </p:spPr>
        <p:txBody>
          <a:bodyPr/>
          <a:lstStyle/>
          <a:p>
            <a:r>
              <a:rPr lang="uk-UA" sz="3200" b="1" i="1" smtClean="0">
                <a:solidFill>
                  <a:srgbClr val="0000CC"/>
                </a:solidFill>
              </a:rPr>
              <a:t>Структура портфоліо  (за Т.Д.Лапіною, Є.Г.Козловською):</a:t>
            </a:r>
            <a:endParaRPr lang="ru-RU" sz="3200" b="1" smtClean="0">
              <a:solidFill>
                <a:srgbClr val="0000CC"/>
              </a:solidFill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1000125" y="2143125"/>
            <a:ext cx="7072313" cy="2500313"/>
          </a:xfrm>
        </p:spPr>
        <p:txBody>
          <a:bodyPr/>
          <a:lstStyle/>
          <a:p>
            <a:pPr>
              <a:buClr>
                <a:srgbClr val="0000CC"/>
              </a:buClr>
              <a:buFont typeface="Wingdings" pitchFamily="2" charset="2"/>
              <a:buChar char="ü"/>
            </a:pPr>
            <a:r>
              <a:rPr lang="uk-UA" sz="2400" smtClean="0"/>
              <a:t>Портрет</a:t>
            </a:r>
            <a:r>
              <a:rPr lang="en-US" sz="2400" smtClean="0"/>
              <a:t>              </a:t>
            </a:r>
            <a:r>
              <a:rPr lang="uk-UA" sz="2400" smtClean="0"/>
              <a:t>паспорт, персональний блок</a:t>
            </a:r>
            <a:endParaRPr lang="ru-RU" sz="2400" smtClean="0"/>
          </a:p>
          <a:p>
            <a:pPr>
              <a:buClr>
                <a:srgbClr val="0000CC"/>
              </a:buClr>
              <a:buFont typeface="Wingdings" pitchFamily="2" charset="2"/>
              <a:buChar char="ü"/>
            </a:pPr>
            <a:r>
              <a:rPr lang="uk-UA" sz="2400" smtClean="0"/>
              <a:t>Колектор</a:t>
            </a:r>
            <a:r>
              <a:rPr lang="en-US" sz="2400" smtClean="0"/>
              <a:t> </a:t>
            </a:r>
            <a:r>
              <a:rPr lang="uk-UA" sz="2400" smtClean="0"/>
              <a:t>         </a:t>
            </a:r>
            <a:r>
              <a:rPr lang="en-US" sz="2400" smtClean="0"/>
              <a:t>  </a:t>
            </a:r>
            <a:r>
              <a:rPr lang="uk-UA" sz="2400" smtClean="0"/>
              <a:t>індивідуальна освітня карта</a:t>
            </a:r>
            <a:endParaRPr lang="ru-RU" sz="2400" smtClean="0"/>
          </a:p>
          <a:p>
            <a:pPr>
              <a:buClr>
                <a:srgbClr val="0000CC"/>
              </a:buClr>
              <a:buFont typeface="Wingdings" pitchFamily="2" charset="2"/>
              <a:buChar char="ü"/>
            </a:pPr>
            <a:r>
              <a:rPr lang="uk-UA" sz="2400" smtClean="0"/>
              <a:t>Робочі матеріали</a:t>
            </a:r>
            <a:endParaRPr lang="ru-RU" sz="2400" smtClean="0"/>
          </a:p>
          <a:p>
            <a:pPr>
              <a:buClr>
                <a:srgbClr val="0000CC"/>
              </a:buClr>
              <a:buFont typeface="Wingdings" pitchFamily="2" charset="2"/>
              <a:buChar char="ü"/>
            </a:pPr>
            <a:r>
              <a:rPr lang="uk-UA" sz="2400" smtClean="0"/>
              <a:t>Досягнення, офіційні документи.</a:t>
            </a:r>
            <a:endParaRPr lang="ru-RU" sz="2400" smtClean="0"/>
          </a:p>
          <a:p>
            <a:pPr>
              <a:buClr>
                <a:srgbClr val="0000CC"/>
              </a:buClr>
              <a:buFont typeface="Wingdings" pitchFamily="2" charset="2"/>
              <a:buChar char="ü"/>
            </a:pPr>
            <a:endParaRPr lang="ru-RU" sz="2400" smtClean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857500" y="2428875"/>
            <a:ext cx="571500" cy="1588"/>
          </a:xfrm>
          <a:prstGeom prst="straightConnector1">
            <a:avLst/>
          </a:prstGeom>
          <a:ln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2928938" y="2857500"/>
            <a:ext cx="571500" cy="1588"/>
          </a:xfrm>
          <a:prstGeom prst="straightConnector1">
            <a:avLst/>
          </a:prstGeom>
          <a:ln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1000125" y="685800"/>
            <a:ext cx="7643813" cy="957263"/>
          </a:xfrm>
        </p:spPr>
        <p:txBody>
          <a:bodyPr/>
          <a:lstStyle/>
          <a:p>
            <a:r>
              <a:rPr lang="uk-UA" sz="3200" b="1" i="1" smtClean="0">
                <a:solidFill>
                  <a:srgbClr val="0000CC"/>
                </a:solidFill>
              </a:rPr>
              <a:t>Подібну структуру пропонує Данилюк А.Я.</a:t>
            </a:r>
            <a:endParaRPr lang="ru-RU" sz="3200" b="1" smtClean="0">
              <a:solidFill>
                <a:srgbClr val="0000CC"/>
              </a:solidFill>
            </a:endParaRP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1000125" y="1643063"/>
            <a:ext cx="7643813" cy="4525962"/>
          </a:xfrm>
        </p:spPr>
        <p:txBody>
          <a:bodyPr/>
          <a:lstStyle/>
          <a:p>
            <a:pPr>
              <a:buFontTx/>
              <a:buNone/>
            </a:pPr>
            <a:r>
              <a:rPr lang="uk-UA" sz="2400" b="1" i="1" smtClean="0"/>
              <a:t> </a:t>
            </a:r>
            <a:endParaRPr lang="ru-RU" sz="2400" smtClean="0"/>
          </a:p>
          <a:p>
            <a:pPr>
              <a:buFontTx/>
              <a:buNone/>
            </a:pPr>
            <a:r>
              <a:rPr lang="en-US" sz="2400" smtClean="0"/>
              <a:t>		</a:t>
            </a:r>
            <a:r>
              <a:rPr lang="uk-UA" sz="2400" smtClean="0"/>
              <a:t>Її класичний портфоліо складається з чотирьох розділів:</a:t>
            </a:r>
            <a:endParaRPr lang="ru-RU" sz="2400" smtClean="0"/>
          </a:p>
          <a:p>
            <a:pPr>
              <a:buClr>
                <a:srgbClr val="0000CC"/>
              </a:buClr>
              <a:buFont typeface="Wingdings" pitchFamily="2" charset="2"/>
              <a:buChar char="ü"/>
            </a:pPr>
            <a:r>
              <a:rPr lang="uk-UA" sz="2400" b="1" i="1" smtClean="0"/>
              <a:t>«Портрет»;</a:t>
            </a:r>
            <a:endParaRPr lang="ru-RU" sz="2400" smtClean="0"/>
          </a:p>
          <a:p>
            <a:pPr>
              <a:buClr>
                <a:srgbClr val="0000CC"/>
              </a:buClr>
              <a:buFont typeface="Wingdings" pitchFamily="2" charset="2"/>
              <a:buChar char="ü"/>
            </a:pPr>
            <a:r>
              <a:rPr lang="uk-UA" sz="2400" b="1" i="1" smtClean="0"/>
              <a:t>«Колектор»;</a:t>
            </a:r>
            <a:endParaRPr lang="ru-RU" sz="2400" smtClean="0"/>
          </a:p>
          <a:p>
            <a:pPr>
              <a:buClr>
                <a:srgbClr val="0000CC"/>
              </a:buClr>
              <a:buFont typeface="Wingdings" pitchFamily="2" charset="2"/>
              <a:buChar char="ü"/>
            </a:pPr>
            <a:r>
              <a:rPr lang="uk-UA" sz="2400" b="1" i="1" smtClean="0"/>
              <a:t>«Робочі матеріали»;</a:t>
            </a:r>
            <a:endParaRPr lang="ru-RU" sz="2400" smtClean="0"/>
          </a:p>
          <a:p>
            <a:pPr>
              <a:buClr>
                <a:srgbClr val="0000CC"/>
              </a:buClr>
              <a:buFont typeface="Wingdings" pitchFamily="2" charset="2"/>
              <a:buChar char="ü"/>
            </a:pPr>
            <a:r>
              <a:rPr lang="uk-UA" sz="2400" b="1" i="1" smtClean="0"/>
              <a:t>«Досягнення».</a:t>
            </a:r>
            <a:endParaRPr lang="ru-RU" sz="2400" smtClean="0"/>
          </a:p>
          <a:p>
            <a:pPr>
              <a:buFontTx/>
              <a:buNone/>
            </a:pPr>
            <a:r>
              <a:rPr lang="uk-UA" sz="2400" smtClean="0"/>
              <a:t> </a:t>
            </a:r>
            <a:endParaRPr lang="ru-RU" sz="2400" smtClean="0"/>
          </a:p>
          <a:p>
            <a:endParaRPr lang="ru-RU" sz="240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2"/>
          <p:cNvSpPr>
            <a:spLocks noGrp="1"/>
          </p:cNvSpPr>
          <p:nvPr>
            <p:ph idx="1"/>
          </p:nvPr>
        </p:nvSpPr>
        <p:spPr>
          <a:xfrm>
            <a:off x="785813" y="857250"/>
            <a:ext cx="6000750" cy="5214938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sz="1600" smtClean="0"/>
              <a:t>		</a:t>
            </a:r>
            <a:r>
              <a:rPr lang="uk-UA" sz="1600" smtClean="0"/>
              <a:t>Розділ </a:t>
            </a:r>
            <a:r>
              <a:rPr lang="uk-UA" sz="1600" b="1" i="1" smtClean="0">
                <a:solidFill>
                  <a:srgbClr val="0000CC"/>
                </a:solidFill>
              </a:rPr>
              <a:t>«Портрет»</a:t>
            </a:r>
            <a:r>
              <a:rPr lang="uk-UA" sz="1600" b="1" smtClean="0">
                <a:solidFill>
                  <a:srgbClr val="0000CC"/>
                </a:solidFill>
              </a:rPr>
              <a:t> </a:t>
            </a:r>
            <a:r>
              <a:rPr lang="uk-UA" sz="1600" smtClean="0"/>
              <a:t>призначений для представлення інформації про автора портфоліо. Розділ повинен відображати особливості автора, може включати записи про нього інших людей, характеристики, сертифікати тощо.</a:t>
            </a:r>
            <a:endParaRPr lang="ru-RU" sz="1600" smtClean="0"/>
          </a:p>
          <a:p>
            <a:pPr algn="just">
              <a:buFontTx/>
              <a:buNone/>
            </a:pPr>
            <a:r>
              <a:rPr lang="uk-UA" sz="1600" smtClean="0"/>
              <a:t> </a:t>
            </a:r>
            <a:r>
              <a:rPr lang="en-US" sz="1600" smtClean="0"/>
              <a:t>		</a:t>
            </a:r>
            <a:r>
              <a:rPr lang="uk-UA" sz="1600" smtClean="0"/>
              <a:t>У цей розділ доцільно помістити вступну статтю, у якій обґрунтовано мету створення даного портфоліо, вказується на доцільність включення представлених матеріалів та на результати, які вони відображають.</a:t>
            </a:r>
            <a:endParaRPr lang="ru-RU" sz="1600" smtClean="0"/>
          </a:p>
          <a:p>
            <a:pPr algn="just">
              <a:buFontTx/>
              <a:buNone/>
            </a:pPr>
            <a:r>
              <a:rPr lang="en-US" sz="1600" smtClean="0"/>
              <a:t>		</a:t>
            </a:r>
            <a:r>
              <a:rPr lang="uk-UA" sz="1600" smtClean="0"/>
              <a:t>Можна подати автобіографію, фотографії, дані про захоплення тощо.</a:t>
            </a:r>
            <a:endParaRPr lang="ru-RU" sz="1600" smtClean="0"/>
          </a:p>
          <a:p>
            <a:pPr algn="just">
              <a:buFontTx/>
              <a:buNone/>
            </a:pPr>
            <a:r>
              <a:rPr lang="uk-UA" sz="1600" smtClean="0"/>
              <a:t> </a:t>
            </a:r>
            <a:endParaRPr lang="ru-RU" sz="1600" smtClean="0"/>
          </a:p>
          <a:p>
            <a:pPr algn="just">
              <a:buFontTx/>
              <a:buNone/>
            </a:pPr>
            <a:r>
              <a:rPr lang="en-US" sz="1600" smtClean="0"/>
              <a:t>		</a:t>
            </a:r>
            <a:r>
              <a:rPr lang="uk-UA" sz="1600" smtClean="0"/>
              <a:t>Розділ </a:t>
            </a:r>
            <a:r>
              <a:rPr lang="uk-UA" sz="1600" b="1" i="1" smtClean="0">
                <a:solidFill>
                  <a:srgbClr val="0000CC"/>
                </a:solidFill>
              </a:rPr>
              <a:t>«Колектор»</a:t>
            </a:r>
            <a:r>
              <a:rPr lang="uk-UA" sz="1600" smtClean="0">
                <a:solidFill>
                  <a:srgbClr val="0000CC"/>
                </a:solidFill>
              </a:rPr>
              <a:t> </a:t>
            </a:r>
            <a:r>
              <a:rPr lang="uk-UA" sz="1600" smtClean="0"/>
              <a:t>є своєрідним методичним портфелем, який включає матеріали, що використовує вчитель (програми, плани роботи, дидактичний матеріал, зразки робіт учнів тощо). Тут показується робота вчителя над індивідуальними науково-методичними проблемами (за роками).</a:t>
            </a:r>
            <a:endParaRPr lang="ru-RU" sz="160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3"/>
          <p:cNvSpPr>
            <a:spLocks noChangeArrowheads="1"/>
          </p:cNvSpPr>
          <p:nvPr/>
        </p:nvSpPr>
        <p:spPr bwMode="auto">
          <a:xfrm>
            <a:off x="1000125" y="857250"/>
            <a:ext cx="57150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1600">
                <a:latin typeface="Georgia" pitchFamily="18" charset="0"/>
              </a:rPr>
              <a:t> </a:t>
            </a:r>
            <a:r>
              <a:rPr lang="en-US" sz="1600">
                <a:latin typeface="Georgia" pitchFamily="18" charset="0"/>
              </a:rPr>
              <a:t>	</a:t>
            </a:r>
            <a:r>
              <a:rPr lang="uk-UA" sz="1600">
                <a:latin typeface="Georgia" pitchFamily="18" charset="0"/>
              </a:rPr>
              <a:t>Розділ </a:t>
            </a:r>
            <a:r>
              <a:rPr lang="uk-UA" sz="1600" b="1" i="1">
                <a:solidFill>
                  <a:srgbClr val="0000CC"/>
                </a:solidFill>
                <a:latin typeface="Georgia" pitchFamily="18" charset="0"/>
              </a:rPr>
              <a:t>«Робочі матеріали»</a:t>
            </a:r>
            <a:r>
              <a:rPr lang="uk-UA" sz="1600">
                <a:solidFill>
                  <a:srgbClr val="0000CC"/>
                </a:solidFill>
                <a:latin typeface="Georgia" pitchFamily="18" charset="0"/>
              </a:rPr>
              <a:t> </a:t>
            </a:r>
            <a:r>
              <a:rPr lang="uk-UA" sz="1600">
                <a:latin typeface="Georgia" pitchFamily="18" charset="0"/>
              </a:rPr>
              <a:t>повинен включати всі ті матеріали, які створені і систематизовані самим автором (власні методичні розробки, плани-конспекти уроків, відеозаписи уроків, інновації,  авторські програми тощо).</a:t>
            </a:r>
            <a:endParaRPr lang="ru-RU" sz="1600">
              <a:latin typeface="Georgia" pitchFamily="18" charset="0"/>
            </a:endParaRPr>
          </a:p>
          <a:p>
            <a:pPr algn="just"/>
            <a:r>
              <a:rPr lang="uk-UA" sz="1600">
                <a:latin typeface="Georgia" pitchFamily="18" charset="0"/>
              </a:rPr>
              <a:t> </a:t>
            </a:r>
            <a:endParaRPr lang="ru-RU" sz="1600">
              <a:latin typeface="Georgia" pitchFamily="18" charset="0"/>
            </a:endParaRPr>
          </a:p>
          <a:p>
            <a:pPr algn="just"/>
            <a:r>
              <a:rPr lang="en-US" sz="1600">
                <a:latin typeface="Georgia" pitchFamily="18" charset="0"/>
              </a:rPr>
              <a:t>	</a:t>
            </a:r>
            <a:r>
              <a:rPr lang="uk-UA" sz="1600">
                <a:latin typeface="Georgia" pitchFamily="18" charset="0"/>
              </a:rPr>
              <a:t>У розділ </a:t>
            </a:r>
            <a:r>
              <a:rPr lang="uk-UA" sz="1600" b="1" i="1">
                <a:solidFill>
                  <a:srgbClr val="0000CC"/>
                </a:solidFill>
                <a:latin typeface="Georgia" pitchFamily="18" charset="0"/>
              </a:rPr>
              <a:t>«Досягнення»</a:t>
            </a:r>
            <a:r>
              <a:rPr lang="uk-UA" sz="1600">
                <a:solidFill>
                  <a:srgbClr val="0000CC"/>
                </a:solidFill>
                <a:latin typeface="Georgia" pitchFamily="18" charset="0"/>
              </a:rPr>
              <a:t> </a:t>
            </a:r>
            <a:r>
              <a:rPr lang="uk-UA" sz="1600">
                <a:latin typeface="Georgia" pitchFamily="18" charset="0"/>
              </a:rPr>
              <a:t>поміщають ті матеріали, які відображають кращі результати автора, демонструють його успіхи: результати обласних та районних олімпіад, конкурсів, участь у семінарах, конференціях, проведення авторської школи, майстер-класів тощо. У цьому розділі доцільно показати рейтинг педагога за роками.</a:t>
            </a:r>
            <a:endParaRPr lang="ru-RU" sz="1600">
              <a:latin typeface="Georgia" pitchFamily="18" charset="0"/>
            </a:endParaRPr>
          </a:p>
          <a:p>
            <a:pPr algn="just"/>
            <a:r>
              <a:rPr lang="en-US" sz="1600">
                <a:latin typeface="Georgia" pitchFamily="18" charset="0"/>
              </a:rPr>
              <a:t>	</a:t>
            </a:r>
            <a:r>
              <a:rPr lang="uk-UA" sz="1600">
                <a:latin typeface="Georgia" pitchFamily="18" charset="0"/>
              </a:rPr>
              <a:t>Також розділ включає документи, які засвідчують наявні результати педагогічної діяльності: сертифікати, посвідчення, відгуки тощо.</a:t>
            </a:r>
            <a:endParaRPr lang="ru-RU" sz="1600">
              <a:latin typeface="Georgia" pitchFamily="18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2"/>
          <p:cNvSpPr>
            <a:spLocks noGrp="1"/>
          </p:cNvSpPr>
          <p:nvPr>
            <p:ph idx="1"/>
          </p:nvPr>
        </p:nvSpPr>
        <p:spPr>
          <a:xfrm>
            <a:off x="1071563" y="785813"/>
            <a:ext cx="7429500" cy="4525962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sz="2000" smtClean="0"/>
              <a:t>		</a:t>
            </a:r>
            <a:r>
              <a:rPr lang="uk-UA" sz="2000" smtClean="0"/>
              <a:t>Найбільш ефективним є </a:t>
            </a:r>
            <a:r>
              <a:rPr lang="uk-UA" sz="2000" b="1" i="1" smtClean="0">
                <a:solidFill>
                  <a:srgbClr val="0000CC"/>
                </a:solidFill>
              </a:rPr>
              <a:t>комплексний портфоліо</a:t>
            </a:r>
            <a:r>
              <a:rPr lang="uk-UA" sz="2000" smtClean="0"/>
              <a:t>, який можуть складати більш досвідчені вчителі. У такий портфоліо </a:t>
            </a:r>
            <a:r>
              <a:rPr lang="ru-RU" sz="2000" smtClean="0"/>
              <a:t>  </a:t>
            </a:r>
            <a:r>
              <a:rPr lang="uk-UA" sz="2000" smtClean="0"/>
              <a:t>можна включити розділи:</a:t>
            </a:r>
            <a:endParaRPr lang="en-US" sz="2000" smtClean="0"/>
          </a:p>
          <a:p>
            <a:pPr algn="just">
              <a:buFontTx/>
              <a:buNone/>
            </a:pPr>
            <a:endParaRPr lang="ru-RU" sz="2000" smtClean="0"/>
          </a:p>
          <a:p>
            <a:pPr>
              <a:buClr>
                <a:srgbClr val="0000CC"/>
              </a:buClr>
              <a:buFont typeface="Wingdings" pitchFamily="2" charset="2"/>
              <a:buChar char="ü"/>
            </a:pPr>
            <a:r>
              <a:rPr lang="uk-UA" sz="2000" i="1" smtClean="0"/>
              <a:t>« Моя педагогічна концепція» </a:t>
            </a:r>
            <a:endParaRPr lang="ru-RU" sz="2000" smtClean="0"/>
          </a:p>
          <a:p>
            <a:pPr>
              <a:buClr>
                <a:srgbClr val="0000CC"/>
              </a:buClr>
              <a:buFont typeface="Wingdings" pitchFamily="2" charset="2"/>
              <a:buChar char="ü"/>
            </a:pPr>
            <a:r>
              <a:rPr lang="uk-UA" sz="2000" i="1" smtClean="0"/>
              <a:t>« Конструктор уроку» </a:t>
            </a:r>
            <a:endParaRPr lang="ru-RU" sz="2000" smtClean="0"/>
          </a:p>
          <a:p>
            <a:pPr>
              <a:buClr>
                <a:srgbClr val="0000CC"/>
              </a:buClr>
              <a:buFont typeface="Wingdings" pitchFamily="2" charset="2"/>
              <a:buChar char="ü"/>
            </a:pPr>
            <a:r>
              <a:rPr lang="uk-UA" sz="2000" i="1" smtClean="0"/>
              <a:t>« Карта педагогічної активності вчителя» </a:t>
            </a:r>
            <a:endParaRPr lang="ru-RU" sz="2000" smtClean="0"/>
          </a:p>
          <a:p>
            <a:pPr>
              <a:buClr>
                <a:srgbClr val="0000CC"/>
              </a:buClr>
              <a:buFont typeface="Wingdings" pitchFamily="2" charset="2"/>
              <a:buChar char="ü"/>
            </a:pPr>
            <a:r>
              <a:rPr lang="uk-UA" sz="2000" i="1" smtClean="0"/>
              <a:t>« Мій досвід» </a:t>
            </a:r>
            <a:endParaRPr lang="ru-RU" sz="2000" smtClean="0"/>
          </a:p>
          <a:p>
            <a:pPr>
              <a:buClr>
                <a:srgbClr val="0000CC"/>
              </a:buClr>
              <a:buFont typeface="Wingdings" pitchFamily="2" charset="2"/>
              <a:buChar char="ü"/>
            </a:pPr>
            <a:r>
              <a:rPr lang="uk-UA" sz="2000" i="1" smtClean="0"/>
              <a:t>« Мої досягнення»</a:t>
            </a:r>
            <a:endParaRPr lang="ru-RU" sz="2000" smtClean="0"/>
          </a:p>
          <a:p>
            <a:endParaRPr lang="ru-RU" sz="200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2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Другая 1">
      <a:majorFont>
        <a:latin typeface="Monotype Corsiva"/>
        <a:ea typeface=""/>
        <a:cs typeface=""/>
      </a:majorFont>
      <a:minorFont>
        <a:latin typeface="Georgi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</Template>
  <TotalTime>67</TotalTime>
  <Words>282</Words>
  <Application>Microsoft Office PowerPoint</Application>
  <PresentationFormat>Экран (4:3)</PresentationFormat>
  <Paragraphs>86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Georgia</vt:lpstr>
      <vt:lpstr>Arial</vt:lpstr>
      <vt:lpstr>Monotype Corsiva</vt:lpstr>
      <vt:lpstr>Calibri</vt:lpstr>
      <vt:lpstr>Wingdings</vt:lpstr>
      <vt:lpstr>Тема2</vt:lpstr>
      <vt:lpstr>Портфоліо учителя  як засіб самоорганізації та саморозвитку особистості Творча група вчителів української мови і літератури Керівник Кривенко Ольга Олександрівна </vt:lpstr>
      <vt:lpstr>Мета ведення портфоліо вчителем:</vt:lpstr>
      <vt:lpstr>Правила складання портфоліо:</vt:lpstr>
      <vt:lpstr>Традиційно портфоліо складається з трьох розділів:</vt:lpstr>
      <vt:lpstr>Структура портфоліо  (за Т.Д.Лапіною, Є.Г.Козловською):</vt:lpstr>
      <vt:lpstr>Подібну структуру пропонує Данилюк А.Я.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Света</cp:lastModifiedBy>
  <cp:revision>9</cp:revision>
  <dcterms:created xsi:type="dcterms:W3CDTF">2012-02-19T12:25:24Z</dcterms:created>
  <dcterms:modified xsi:type="dcterms:W3CDTF">2014-07-31T19:07:42Z</dcterms:modified>
</cp:coreProperties>
</file>